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59" r:id="rId5"/>
    <p:sldId id="294" r:id="rId6"/>
    <p:sldId id="297" r:id="rId7"/>
    <p:sldId id="260" r:id="rId8"/>
    <p:sldId id="301" r:id="rId9"/>
    <p:sldId id="282" r:id="rId10"/>
    <p:sldId id="285" r:id="rId11"/>
    <p:sldId id="261" r:id="rId12"/>
    <p:sldId id="262" r:id="rId13"/>
    <p:sldId id="263" r:id="rId14"/>
    <p:sldId id="284" r:id="rId15"/>
    <p:sldId id="264" r:id="rId16"/>
    <p:sldId id="265" r:id="rId17"/>
    <p:sldId id="266" r:id="rId18"/>
    <p:sldId id="267" r:id="rId19"/>
    <p:sldId id="269" r:id="rId20"/>
    <p:sldId id="271" r:id="rId21"/>
    <p:sldId id="270" r:id="rId22"/>
    <p:sldId id="272" r:id="rId23"/>
    <p:sldId id="274" r:id="rId24"/>
    <p:sldId id="275" r:id="rId25"/>
    <p:sldId id="276" r:id="rId26"/>
    <p:sldId id="295" r:id="rId27"/>
    <p:sldId id="277" r:id="rId28"/>
    <p:sldId id="279" r:id="rId29"/>
    <p:sldId id="299" r:id="rId30"/>
    <p:sldId id="300" r:id="rId31"/>
    <p:sldId id="281" r:id="rId32"/>
    <p:sldId id="288" r:id="rId33"/>
    <p:sldId id="293" r:id="rId34"/>
    <p:sldId id="302" r:id="rId35"/>
    <p:sldId id="303"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08" autoAdjust="0"/>
    <p:restoredTop sz="94660"/>
  </p:normalViewPr>
  <p:slideViewPr>
    <p:cSldViewPr snapToGrid="0">
      <p:cViewPr>
        <p:scale>
          <a:sx n="91" d="100"/>
          <a:sy n="91" d="100"/>
        </p:scale>
        <p:origin x="-91" y="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82001-9FA6-4A57-A405-97A460E22EAB}"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7FC0E-66F9-4CB9-9A56-1517C6304F50}" type="slidenum">
              <a:rPr lang="en-US" smtClean="0"/>
              <a:t>‹#›</a:t>
            </a:fld>
            <a:endParaRPr lang="en-US"/>
          </a:p>
        </p:txBody>
      </p:sp>
    </p:spTree>
    <p:extLst>
      <p:ext uri="{BB962C8B-B14F-4D97-AF65-F5344CB8AC3E}">
        <p14:creationId xmlns:p14="http://schemas.microsoft.com/office/powerpoint/2010/main" val="396426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E90A0B77-4831-41AF-80A3-1CC3D5542199}" type="slidenum">
              <a:rPr lang="en-US" altLang="en-US" sz="1200">
                <a:solidFill>
                  <a:srgbClr val="000000"/>
                </a:solidFill>
                <a:ea typeface="DejaVu Sans" charset="0"/>
                <a:cs typeface="DejaVu Sans" charset="0"/>
              </a:rPr>
              <a:t>2</a:t>
            </a:fld>
            <a:endParaRPr lang="en-US" altLang="en-US" sz="1200">
              <a:solidFill>
                <a:srgbClr val="000000"/>
              </a:solidFill>
              <a:ea typeface="DejaVu Sans" charset="0"/>
              <a:cs typeface="DejaVu Sans" charset="0"/>
            </a:endParaRPr>
          </a:p>
        </p:txBody>
      </p:sp>
      <p:sp>
        <p:nvSpPr>
          <p:cNvPr id="45059" name="Rectangle 1"/>
          <p:cNvSpPr>
            <a:spLocks noGrp="1" noRot="1" noChangeAspect="1" noChangeArrowheads="1" noTextEdit="1"/>
          </p:cNvSpPr>
          <p:nvPr>
            <p:ph type="sldImg"/>
          </p:nvPr>
        </p:nvSpPr>
        <p:spPr>
          <a:xfrm>
            <a:off x="376238" y="698500"/>
            <a:ext cx="6200775" cy="3489325"/>
          </a:xfrm>
          <a:solidFill>
            <a:srgbClr val="FFFFFF"/>
          </a:solidFill>
        </p:spPr>
      </p:sp>
      <p:sp>
        <p:nvSpPr>
          <p:cNvPr id="45060" name="Rectangle 2"/>
          <p:cNvSpPr>
            <a:spLocks noGrp="1" noChangeArrowheads="1"/>
          </p:cNvSpPr>
          <p:nvPr>
            <p:ph type="body" idx="1"/>
          </p:nvPr>
        </p:nvSpPr>
        <p:spPr>
          <a:xfrm>
            <a:off x="695325" y="4421188"/>
            <a:ext cx="5562600"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A95305FF-1A1E-40DA-8B81-CFFE1B1C2B25}" type="slidenum">
              <a:rPr lang="en-US" altLang="en-US" sz="1200">
                <a:solidFill>
                  <a:srgbClr val="000000"/>
                </a:solidFill>
                <a:ea typeface="DejaVu Sans" charset="0"/>
                <a:cs typeface="DejaVu Sans" charset="0"/>
              </a:rPr>
              <a:t>16</a:t>
            </a:fld>
            <a:endParaRPr lang="en-US" altLang="en-US" sz="1200">
              <a:solidFill>
                <a:srgbClr val="000000"/>
              </a:solidFill>
              <a:ea typeface="DejaVu Sans" charset="0"/>
              <a:cs typeface="DejaVu Sans" charset="0"/>
            </a:endParaRPr>
          </a:p>
        </p:txBody>
      </p:sp>
      <p:sp>
        <p:nvSpPr>
          <p:cNvPr id="53251" name="Rectangle 1"/>
          <p:cNvSpPr>
            <a:spLocks noGrp="1" noRot="1" noChangeAspect="1" noChangeArrowheads="1" noTextEdit="1"/>
          </p:cNvSpPr>
          <p:nvPr>
            <p:ph type="sldImg"/>
          </p:nvPr>
        </p:nvSpPr>
        <p:spPr>
          <a:xfrm>
            <a:off x="374650" y="698500"/>
            <a:ext cx="6205538" cy="3490913"/>
          </a:xfrm>
          <a:solidFill>
            <a:srgbClr val="FFFFFF"/>
          </a:solidFill>
        </p:spPr>
      </p:sp>
      <p:sp>
        <p:nvSpPr>
          <p:cNvPr id="53252" name="Rectangle 2"/>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7460CD53-7C5B-4FC2-843C-CA36D233E506}" type="slidenum">
              <a:rPr lang="en-US" altLang="en-US" sz="1200">
                <a:solidFill>
                  <a:srgbClr val="000000"/>
                </a:solidFill>
                <a:ea typeface="DejaVu Sans" charset="0"/>
                <a:cs typeface="DejaVu Sans" charset="0"/>
              </a:rPr>
              <a:t>17</a:t>
            </a:fld>
            <a:endParaRPr lang="en-US" altLang="en-US" sz="1200">
              <a:solidFill>
                <a:srgbClr val="000000"/>
              </a:solidFill>
              <a:ea typeface="DejaVu Sans" charset="0"/>
              <a:cs typeface="DejaVu Sans" charset="0"/>
            </a:endParaRPr>
          </a:p>
        </p:txBody>
      </p:sp>
      <p:sp>
        <p:nvSpPr>
          <p:cNvPr id="54275" name="Rectangle 1"/>
          <p:cNvSpPr>
            <a:spLocks noGrp="1" noRot="1" noChangeAspect="1" noChangeArrowheads="1" noTextEdit="1"/>
          </p:cNvSpPr>
          <p:nvPr>
            <p:ph type="sldImg"/>
          </p:nvPr>
        </p:nvSpPr>
        <p:spPr>
          <a:xfrm>
            <a:off x="374650" y="698500"/>
            <a:ext cx="6205538" cy="3490913"/>
          </a:xfrm>
          <a:solidFill>
            <a:srgbClr val="FFFFFF"/>
          </a:solidFill>
        </p:spPr>
      </p:sp>
      <p:sp>
        <p:nvSpPr>
          <p:cNvPr id="54276" name="Rectangle 2"/>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D9A65A1A-3314-4A1E-A2E1-917F1A61ED14}" type="slidenum">
              <a:rPr lang="en-US" altLang="en-US" sz="1200">
                <a:solidFill>
                  <a:srgbClr val="000000"/>
                </a:solidFill>
                <a:ea typeface="DejaVu Sans" charset="0"/>
                <a:cs typeface="DejaVu Sans" charset="0"/>
              </a:rPr>
              <a:t>18</a:t>
            </a:fld>
            <a:endParaRPr lang="en-US" altLang="en-US" sz="1200">
              <a:solidFill>
                <a:srgbClr val="000000"/>
              </a:solidFill>
              <a:ea typeface="DejaVu Sans" charset="0"/>
              <a:cs typeface="DejaVu Sans" charset="0"/>
            </a:endParaRPr>
          </a:p>
        </p:txBody>
      </p:sp>
      <p:sp>
        <p:nvSpPr>
          <p:cNvPr id="55299" name="Rectangle 1"/>
          <p:cNvSpPr>
            <a:spLocks noGrp="1" noRot="1" noChangeAspect="1" noChangeArrowheads="1" noTextEdit="1"/>
          </p:cNvSpPr>
          <p:nvPr>
            <p:ph type="sldImg"/>
          </p:nvPr>
        </p:nvSpPr>
        <p:spPr>
          <a:xfrm>
            <a:off x="374650" y="698500"/>
            <a:ext cx="6205538" cy="3490913"/>
          </a:xfrm>
          <a:solidFill>
            <a:srgbClr val="FFFFFF"/>
          </a:solidFill>
        </p:spPr>
      </p:sp>
      <p:sp>
        <p:nvSpPr>
          <p:cNvPr id="55300" name="Rectangle 2"/>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D046DFE9-022F-494B-B52A-1AF67C2D01EC}" type="slidenum">
              <a:rPr lang="en-US" altLang="en-US" sz="1200">
                <a:solidFill>
                  <a:srgbClr val="000000"/>
                </a:solidFill>
                <a:ea typeface="DejaVu Sans" charset="0"/>
                <a:cs typeface="DejaVu Sans" charset="0"/>
              </a:rPr>
              <a:t>20</a:t>
            </a:fld>
            <a:endParaRPr lang="en-US" altLang="en-US" sz="1200">
              <a:solidFill>
                <a:srgbClr val="000000"/>
              </a:solidFill>
              <a:ea typeface="DejaVu Sans" charset="0"/>
              <a:cs typeface="DejaVu Sans" charset="0"/>
            </a:endParaRPr>
          </a:p>
        </p:txBody>
      </p:sp>
      <p:sp>
        <p:nvSpPr>
          <p:cNvPr id="57347" name="Rectangle 1"/>
          <p:cNvSpPr>
            <a:spLocks noGrp="1" noRot="1" noChangeAspect="1" noChangeArrowheads="1" noTextEdit="1"/>
          </p:cNvSpPr>
          <p:nvPr>
            <p:ph type="sldImg"/>
          </p:nvPr>
        </p:nvSpPr>
        <p:spPr>
          <a:xfrm>
            <a:off x="374650" y="698500"/>
            <a:ext cx="6205538" cy="3490913"/>
          </a:xfrm>
          <a:solidFill>
            <a:srgbClr val="FFFFFF"/>
          </a:solidFill>
        </p:spPr>
      </p:sp>
      <p:sp>
        <p:nvSpPr>
          <p:cNvPr id="57348" name="Rectangle 2"/>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820FE6B5-179F-467D-BE23-E073B6AF3269}" type="slidenum">
              <a:rPr lang="en-US" altLang="en-US" sz="1200">
                <a:solidFill>
                  <a:srgbClr val="000000"/>
                </a:solidFill>
                <a:ea typeface="DejaVu Sans" charset="0"/>
                <a:cs typeface="DejaVu Sans" charset="0"/>
              </a:rPr>
              <a:t>24</a:t>
            </a:fld>
            <a:endParaRPr lang="en-US" altLang="en-US" sz="1200">
              <a:solidFill>
                <a:srgbClr val="000000"/>
              </a:solidFill>
              <a:ea typeface="DejaVu Sans" charset="0"/>
              <a:cs typeface="DejaVu Sans" charset="0"/>
            </a:endParaRPr>
          </a:p>
        </p:txBody>
      </p:sp>
      <p:sp>
        <p:nvSpPr>
          <p:cNvPr id="58371" name="Text Box 1"/>
          <p:cNvSpPr txBox="1">
            <a:spLocks noChangeArrowheads="1"/>
          </p:cNvSpPr>
          <p:nvPr/>
        </p:nvSpPr>
        <p:spPr bwMode="auto">
          <a:xfrm>
            <a:off x="3940175" y="8842375"/>
            <a:ext cx="3011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800" tIns="47520" rIns="91800" bIns="47520" anchor="b"/>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r" eaLnBrk="1" hangingPunct="1">
              <a:buClrTx/>
              <a:buFontTx/>
              <a:buNone/>
            </a:pPr>
            <a:fld id="{B82BB7BD-4D0C-483E-B270-7DB2FC327BC7}" type="slidenum">
              <a:rPr lang="en-US" altLang="en-US" sz="1200">
                <a:solidFill>
                  <a:srgbClr val="000000"/>
                </a:solidFill>
                <a:ea typeface="DejaVu Sans" charset="0"/>
                <a:cs typeface="DejaVu Sans" charset="0"/>
              </a:rPr>
              <a:t>24</a:t>
            </a:fld>
            <a:endParaRPr lang="en-US" altLang="en-US" sz="1200">
              <a:solidFill>
                <a:srgbClr val="000000"/>
              </a:solidFill>
              <a:ea typeface="DejaVu Sans" charset="0"/>
              <a:cs typeface="DejaVu Sans" charset="0"/>
            </a:endParaRPr>
          </a:p>
        </p:txBody>
      </p:sp>
      <p:sp>
        <p:nvSpPr>
          <p:cNvPr id="58372" name="Rectangle 2"/>
          <p:cNvSpPr>
            <a:spLocks noGrp="1" noRot="1" noChangeAspect="1" noChangeArrowheads="1" noTextEdit="1"/>
          </p:cNvSpPr>
          <p:nvPr>
            <p:ph type="sldImg"/>
          </p:nvPr>
        </p:nvSpPr>
        <p:spPr>
          <a:xfrm>
            <a:off x="376238" y="698500"/>
            <a:ext cx="6200775" cy="3489325"/>
          </a:xfrm>
          <a:solidFill>
            <a:srgbClr val="FFFFFF"/>
          </a:solidFill>
        </p:spPr>
      </p:sp>
      <p:sp>
        <p:nvSpPr>
          <p:cNvPr id="58373" name="Rectangle 3"/>
          <p:cNvSpPr>
            <a:spLocks noGrp="1" noChangeArrowheads="1"/>
          </p:cNvSpPr>
          <p:nvPr>
            <p:ph type="body" idx="1"/>
          </p:nvPr>
        </p:nvSpPr>
        <p:spPr>
          <a:xfrm>
            <a:off x="695325" y="4421188"/>
            <a:ext cx="5562600"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82C51A6C-F133-4959-B287-7A548BDF6AB7}" type="slidenum">
              <a:rPr lang="en-US" altLang="en-US" sz="1200">
                <a:solidFill>
                  <a:srgbClr val="000000"/>
                </a:solidFill>
                <a:ea typeface="DejaVu Sans" charset="0"/>
                <a:cs typeface="DejaVu Sans" charset="0"/>
              </a:rPr>
              <a:t>25</a:t>
            </a:fld>
            <a:endParaRPr lang="en-US" altLang="en-US" sz="1200">
              <a:solidFill>
                <a:srgbClr val="000000"/>
              </a:solidFill>
              <a:ea typeface="DejaVu Sans" charset="0"/>
              <a:cs typeface="DejaVu Sans" charset="0"/>
            </a:endParaRPr>
          </a:p>
        </p:txBody>
      </p:sp>
      <p:sp>
        <p:nvSpPr>
          <p:cNvPr id="59395" name="Rectangle 1"/>
          <p:cNvSpPr>
            <a:spLocks noGrp="1" noRot="1" noChangeAspect="1" noChangeArrowheads="1" noTextEdit="1"/>
          </p:cNvSpPr>
          <p:nvPr>
            <p:ph type="sldImg"/>
          </p:nvPr>
        </p:nvSpPr>
        <p:spPr>
          <a:xfrm>
            <a:off x="376238" y="698500"/>
            <a:ext cx="6200775" cy="3489325"/>
          </a:xfrm>
          <a:solidFill>
            <a:srgbClr val="FFFFFF"/>
          </a:solidFill>
        </p:spPr>
      </p:sp>
      <p:sp>
        <p:nvSpPr>
          <p:cNvPr id="59396" name="Rectangle 2"/>
          <p:cNvSpPr>
            <a:spLocks noGrp="1" noChangeArrowheads="1"/>
          </p:cNvSpPr>
          <p:nvPr>
            <p:ph type="body" idx="1"/>
          </p:nvPr>
        </p:nvSpPr>
        <p:spPr>
          <a:xfrm>
            <a:off x="695325" y="4421188"/>
            <a:ext cx="5562600"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76AFB798-54AA-4533-B0EB-44FDCB27204B}" type="slidenum">
              <a:rPr lang="en-US" altLang="en-US" sz="1200">
                <a:solidFill>
                  <a:srgbClr val="000000"/>
                </a:solidFill>
                <a:ea typeface="DejaVu Sans" charset="0"/>
                <a:cs typeface="DejaVu Sans" charset="0"/>
              </a:rPr>
              <a:t>27</a:t>
            </a:fld>
            <a:endParaRPr lang="en-US" altLang="en-US" sz="1200">
              <a:solidFill>
                <a:srgbClr val="000000"/>
              </a:solidFill>
              <a:ea typeface="DejaVu Sans" charset="0"/>
              <a:cs typeface="DejaVu Sans" charset="0"/>
            </a:endParaRPr>
          </a:p>
        </p:txBody>
      </p:sp>
      <p:sp>
        <p:nvSpPr>
          <p:cNvPr id="60419" name="Rectangle 1"/>
          <p:cNvSpPr>
            <a:spLocks noGrp="1" noRot="1" noChangeAspect="1" noChangeArrowheads="1" noTextEdit="1"/>
          </p:cNvSpPr>
          <p:nvPr>
            <p:ph type="sldImg"/>
          </p:nvPr>
        </p:nvSpPr>
        <p:spPr>
          <a:xfrm>
            <a:off x="376238" y="698500"/>
            <a:ext cx="6200775" cy="3489325"/>
          </a:xfrm>
          <a:solidFill>
            <a:srgbClr val="FFFFFF"/>
          </a:solidFill>
        </p:spPr>
      </p:sp>
      <p:sp>
        <p:nvSpPr>
          <p:cNvPr id="60420" name="Rectangle 2"/>
          <p:cNvSpPr>
            <a:spLocks noGrp="1" noChangeArrowheads="1"/>
          </p:cNvSpPr>
          <p:nvPr>
            <p:ph type="body" idx="1"/>
          </p:nvPr>
        </p:nvSpPr>
        <p:spPr>
          <a:xfrm>
            <a:off x="695325" y="4421188"/>
            <a:ext cx="5562600"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669D9240-9DF5-4993-8BD5-5970AE6EECC2}" type="slidenum">
              <a:rPr lang="en-US" altLang="en-US" sz="1200">
                <a:solidFill>
                  <a:srgbClr val="000000"/>
                </a:solidFill>
                <a:ea typeface="DejaVu Sans" charset="0"/>
                <a:cs typeface="DejaVu Sans" charset="0"/>
              </a:rPr>
              <a:t>28</a:t>
            </a:fld>
            <a:endParaRPr lang="en-US" altLang="en-US" sz="1200">
              <a:solidFill>
                <a:srgbClr val="000000"/>
              </a:solidFill>
              <a:ea typeface="DejaVu Sans" charset="0"/>
              <a:cs typeface="DejaVu Sans" charset="0"/>
            </a:endParaRPr>
          </a:p>
        </p:txBody>
      </p:sp>
      <p:sp>
        <p:nvSpPr>
          <p:cNvPr id="62467" name="Rectangle 1"/>
          <p:cNvSpPr>
            <a:spLocks noGrp="1" noRot="1" noChangeAspect="1" noChangeArrowheads="1" noTextEdit="1"/>
          </p:cNvSpPr>
          <p:nvPr>
            <p:ph type="sldImg"/>
          </p:nvPr>
        </p:nvSpPr>
        <p:spPr>
          <a:xfrm>
            <a:off x="376238" y="698500"/>
            <a:ext cx="6200775" cy="348932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95325" y="4421188"/>
            <a:ext cx="5562600"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AAECE609-AE28-4E42-9CE6-60A19C374550}" type="slidenum">
              <a:rPr lang="en-US" altLang="en-US" sz="1200">
                <a:solidFill>
                  <a:srgbClr val="000000"/>
                </a:solidFill>
                <a:ea typeface="DejaVu Sans" charset="0"/>
                <a:cs typeface="DejaVu Sans" charset="0"/>
              </a:rPr>
              <a:t>31</a:t>
            </a:fld>
            <a:endParaRPr lang="en-US" altLang="en-US" sz="1200">
              <a:solidFill>
                <a:srgbClr val="000000"/>
              </a:solidFill>
              <a:ea typeface="DejaVu Sans" charset="0"/>
              <a:cs typeface="DejaVu Sans" charset="0"/>
            </a:endParaRPr>
          </a:p>
        </p:txBody>
      </p:sp>
      <p:sp>
        <p:nvSpPr>
          <p:cNvPr id="64515" name="Rectangle 1"/>
          <p:cNvSpPr>
            <a:spLocks noGrp="1" noRot="1" noChangeAspect="1" noChangeArrowheads="1" noTextEdit="1"/>
          </p:cNvSpPr>
          <p:nvPr>
            <p:ph type="sldImg"/>
          </p:nvPr>
        </p:nvSpPr>
        <p:spPr>
          <a:xfrm>
            <a:off x="376238" y="698500"/>
            <a:ext cx="6200775" cy="3489325"/>
          </a:xfrm>
          <a:solidFill>
            <a:srgbClr val="FFFFFF"/>
          </a:solidFill>
        </p:spPr>
      </p:sp>
      <p:sp>
        <p:nvSpPr>
          <p:cNvPr id="64516" name="Rectangle 2"/>
          <p:cNvSpPr>
            <a:spLocks noGrp="1" noChangeArrowheads="1"/>
          </p:cNvSpPr>
          <p:nvPr>
            <p:ph type="body" idx="1"/>
          </p:nvPr>
        </p:nvSpPr>
        <p:spPr>
          <a:xfrm>
            <a:off x="695325" y="4421188"/>
            <a:ext cx="5562600"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7B526274-63C5-44C0-91DB-AD159B3E74B1}" type="slidenum">
              <a:rPr lang="en-US" altLang="en-US" sz="1200">
                <a:solidFill>
                  <a:srgbClr val="000000"/>
                </a:solidFill>
                <a:ea typeface="DejaVu Sans" charset="0"/>
                <a:cs typeface="DejaVu Sans" charset="0"/>
              </a:rPr>
              <a:t>3</a:t>
            </a:fld>
            <a:endParaRPr lang="en-US" altLang="en-US" sz="1200">
              <a:solidFill>
                <a:srgbClr val="000000"/>
              </a:solidFill>
              <a:ea typeface="DejaVu Sans" charset="0"/>
              <a:cs typeface="DejaVu Sans" charset="0"/>
            </a:endParaRPr>
          </a:p>
        </p:txBody>
      </p:sp>
      <p:sp>
        <p:nvSpPr>
          <p:cNvPr id="46083" name="Text Box 1"/>
          <p:cNvSpPr txBox="1">
            <a:spLocks noChangeArrowheads="1"/>
          </p:cNvSpPr>
          <p:nvPr/>
        </p:nvSpPr>
        <p:spPr bwMode="auto">
          <a:xfrm>
            <a:off x="3940175" y="8842375"/>
            <a:ext cx="3011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800" tIns="47520" rIns="91800" bIns="47520" anchor="b"/>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r" eaLnBrk="1" hangingPunct="1">
              <a:buClrTx/>
              <a:buFontTx/>
              <a:buNone/>
            </a:pPr>
            <a:fld id="{9789B1AF-8134-40A0-ABC2-61D0F8F9015C}" type="slidenum">
              <a:rPr lang="en-US" altLang="en-US" sz="1200">
                <a:solidFill>
                  <a:srgbClr val="000000"/>
                </a:solidFill>
                <a:ea typeface="DejaVu Sans" charset="0"/>
                <a:cs typeface="DejaVu Sans" charset="0"/>
              </a:rPr>
              <a:t>3</a:t>
            </a:fld>
            <a:endParaRPr lang="en-US" altLang="en-US" sz="1200">
              <a:solidFill>
                <a:srgbClr val="000000"/>
              </a:solidFill>
              <a:ea typeface="DejaVu Sans" charset="0"/>
              <a:cs typeface="DejaVu Sans" charset="0"/>
            </a:endParaRPr>
          </a:p>
        </p:txBody>
      </p:sp>
      <p:sp>
        <p:nvSpPr>
          <p:cNvPr id="46084" name="Rectangle 2"/>
          <p:cNvSpPr>
            <a:spLocks noGrp="1" noRot="1" noChangeAspect="1" noChangeArrowheads="1" noTextEdit="1"/>
          </p:cNvSpPr>
          <p:nvPr>
            <p:ph type="sldImg"/>
          </p:nvPr>
        </p:nvSpPr>
        <p:spPr>
          <a:xfrm>
            <a:off x="374650" y="698500"/>
            <a:ext cx="6205538" cy="3490913"/>
          </a:xfrm>
          <a:solidFill>
            <a:srgbClr val="FFFFFF"/>
          </a:solidFill>
        </p:spPr>
      </p:sp>
      <p:sp>
        <p:nvSpPr>
          <p:cNvPr id="46085" name="Rectangle 3"/>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3BC68469-56E7-458C-A874-23FFB403C816}" type="slidenum">
              <a:rPr lang="en-US" altLang="en-US" sz="1200">
                <a:solidFill>
                  <a:srgbClr val="000000"/>
                </a:solidFill>
                <a:ea typeface="DejaVu Sans" charset="0"/>
                <a:cs typeface="DejaVu Sans" charset="0"/>
              </a:rPr>
              <a:t>4</a:t>
            </a:fld>
            <a:endParaRPr lang="en-US" altLang="en-US" sz="1200">
              <a:solidFill>
                <a:srgbClr val="000000"/>
              </a:solidFill>
              <a:ea typeface="DejaVu Sans" charset="0"/>
              <a:cs typeface="DejaVu Sans" charset="0"/>
            </a:endParaRPr>
          </a:p>
        </p:txBody>
      </p:sp>
      <p:sp>
        <p:nvSpPr>
          <p:cNvPr id="47107" name="Text Box 1"/>
          <p:cNvSpPr txBox="1">
            <a:spLocks noChangeArrowheads="1"/>
          </p:cNvSpPr>
          <p:nvPr/>
        </p:nvSpPr>
        <p:spPr bwMode="auto">
          <a:xfrm>
            <a:off x="3940175" y="8842375"/>
            <a:ext cx="3011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800" tIns="47520" rIns="91800" bIns="47520" anchor="b"/>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r" eaLnBrk="1" hangingPunct="1">
              <a:buClrTx/>
              <a:buFontTx/>
              <a:buNone/>
            </a:pPr>
            <a:fld id="{606F07C0-BD36-4AEB-99EE-C40858350058}" type="slidenum">
              <a:rPr lang="en-US" altLang="en-US" sz="1200">
                <a:solidFill>
                  <a:srgbClr val="000000"/>
                </a:solidFill>
                <a:ea typeface="DejaVu Sans" charset="0"/>
                <a:cs typeface="DejaVu Sans" charset="0"/>
              </a:rPr>
              <a:t>4</a:t>
            </a:fld>
            <a:endParaRPr lang="en-US" altLang="en-US" sz="1200">
              <a:solidFill>
                <a:srgbClr val="000000"/>
              </a:solidFill>
              <a:ea typeface="DejaVu Sans" charset="0"/>
              <a:cs typeface="DejaVu Sans" charset="0"/>
            </a:endParaRPr>
          </a:p>
        </p:txBody>
      </p:sp>
      <p:sp>
        <p:nvSpPr>
          <p:cNvPr id="47108" name="Rectangle 2"/>
          <p:cNvSpPr>
            <a:spLocks noGrp="1" noRot="1" noChangeAspect="1" noChangeArrowheads="1" noTextEdit="1"/>
          </p:cNvSpPr>
          <p:nvPr>
            <p:ph type="sldImg"/>
          </p:nvPr>
        </p:nvSpPr>
        <p:spPr>
          <a:xfrm>
            <a:off x="374650" y="698500"/>
            <a:ext cx="6205538" cy="3490913"/>
          </a:xfrm>
          <a:solidFill>
            <a:srgbClr val="FFFFFF"/>
          </a:solidFill>
        </p:spPr>
      </p:sp>
      <p:sp>
        <p:nvSpPr>
          <p:cNvPr id="47109" name="Rectangle 3"/>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4782E24F-39E2-4DCE-8B20-290D0B79C5EE}" type="slidenum">
              <a:rPr lang="en-US" altLang="en-US" sz="1200">
                <a:solidFill>
                  <a:srgbClr val="000000"/>
                </a:solidFill>
                <a:ea typeface="DejaVu Sans" charset="0"/>
                <a:cs typeface="DejaVu Sans" charset="0"/>
              </a:rPr>
              <a:t>7</a:t>
            </a:fld>
            <a:endParaRPr lang="en-US" altLang="en-US" sz="1200">
              <a:solidFill>
                <a:srgbClr val="000000"/>
              </a:solidFill>
              <a:ea typeface="DejaVu Sans" charset="0"/>
              <a:cs typeface="DejaVu Sans" charset="0"/>
            </a:endParaRPr>
          </a:p>
        </p:txBody>
      </p:sp>
      <p:sp>
        <p:nvSpPr>
          <p:cNvPr id="48131" name="Rectangle 1"/>
          <p:cNvSpPr>
            <a:spLocks noGrp="1" noRot="1" noChangeAspect="1" noChangeArrowheads="1" noTextEdit="1"/>
          </p:cNvSpPr>
          <p:nvPr>
            <p:ph type="sldImg"/>
          </p:nvPr>
        </p:nvSpPr>
        <p:spPr>
          <a:xfrm>
            <a:off x="376238" y="698500"/>
            <a:ext cx="6200775" cy="3489325"/>
          </a:xfrm>
          <a:solidFill>
            <a:srgbClr val="FFFFFF"/>
          </a:solidFill>
        </p:spPr>
      </p:sp>
      <p:sp>
        <p:nvSpPr>
          <p:cNvPr id="48132" name="Rectangle 2"/>
          <p:cNvSpPr>
            <a:spLocks noGrp="1" noChangeArrowheads="1"/>
          </p:cNvSpPr>
          <p:nvPr>
            <p:ph type="body" idx="1"/>
          </p:nvPr>
        </p:nvSpPr>
        <p:spPr>
          <a:xfrm>
            <a:off x="695325" y="4421188"/>
            <a:ext cx="5562600"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7FC0E-66F9-4CB9-9A56-1517C6304F50}"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065EAF86-54EF-4242-9D56-EFF0FDA2CE16}" type="slidenum">
              <a:rPr lang="en-US" altLang="en-US" sz="1200">
                <a:solidFill>
                  <a:srgbClr val="000000"/>
                </a:solidFill>
                <a:ea typeface="DejaVu Sans" charset="0"/>
                <a:cs typeface="DejaVu Sans" charset="0"/>
              </a:rPr>
              <a:t>11</a:t>
            </a:fld>
            <a:endParaRPr lang="en-US" altLang="en-US" sz="1200">
              <a:solidFill>
                <a:srgbClr val="000000"/>
              </a:solidFill>
              <a:ea typeface="DejaVu Sans" charset="0"/>
              <a:cs typeface="DejaVu Sans" charset="0"/>
            </a:endParaRPr>
          </a:p>
        </p:txBody>
      </p:sp>
      <p:sp>
        <p:nvSpPr>
          <p:cNvPr id="49155" name="Rectangle 1"/>
          <p:cNvSpPr>
            <a:spLocks noGrp="1" noRot="1" noChangeAspect="1" noChangeArrowheads="1" noTextEdit="1"/>
          </p:cNvSpPr>
          <p:nvPr>
            <p:ph type="sldImg"/>
          </p:nvPr>
        </p:nvSpPr>
        <p:spPr>
          <a:xfrm>
            <a:off x="374650" y="698500"/>
            <a:ext cx="6205538" cy="3490913"/>
          </a:xfrm>
          <a:solidFill>
            <a:srgbClr val="FFFFFF"/>
          </a:solidFill>
        </p:spPr>
      </p:sp>
      <p:sp>
        <p:nvSpPr>
          <p:cNvPr id="49156" name="Rectangle 2"/>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22C781BB-2D0B-431A-9C62-B6227122D259}" type="slidenum">
              <a:rPr lang="en-US" altLang="en-US" sz="1200">
                <a:solidFill>
                  <a:srgbClr val="000000"/>
                </a:solidFill>
                <a:ea typeface="DejaVu Sans" charset="0"/>
                <a:cs typeface="DejaVu Sans" charset="0"/>
              </a:rPr>
              <a:t>12</a:t>
            </a:fld>
            <a:endParaRPr lang="en-US" altLang="en-US" sz="1200">
              <a:solidFill>
                <a:srgbClr val="000000"/>
              </a:solidFill>
              <a:ea typeface="DejaVu Sans" charset="0"/>
              <a:cs typeface="DejaVu Sans" charset="0"/>
            </a:endParaRPr>
          </a:p>
        </p:txBody>
      </p:sp>
      <p:sp>
        <p:nvSpPr>
          <p:cNvPr id="50179" name="Rectangle 1"/>
          <p:cNvSpPr>
            <a:spLocks noGrp="1" noRot="1" noChangeAspect="1" noChangeArrowheads="1" noTextEdit="1"/>
          </p:cNvSpPr>
          <p:nvPr>
            <p:ph type="sldImg"/>
          </p:nvPr>
        </p:nvSpPr>
        <p:spPr>
          <a:xfrm>
            <a:off x="374650" y="698500"/>
            <a:ext cx="6205538" cy="3490913"/>
          </a:xfrm>
          <a:solidFill>
            <a:srgbClr val="FFFFFF"/>
          </a:solidFill>
        </p:spPr>
      </p:sp>
      <p:sp>
        <p:nvSpPr>
          <p:cNvPr id="50180" name="Rectangle 2"/>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41E9615E-1631-416E-AD9F-8F648BA84A2D}" type="slidenum">
              <a:rPr lang="en-US" altLang="en-US" sz="1200">
                <a:solidFill>
                  <a:srgbClr val="000000"/>
                </a:solidFill>
                <a:ea typeface="DejaVu Sans" charset="0"/>
                <a:cs typeface="DejaVu Sans" charset="0"/>
              </a:rPr>
              <a:t>13</a:t>
            </a:fld>
            <a:endParaRPr lang="en-US" altLang="en-US" sz="1200">
              <a:solidFill>
                <a:srgbClr val="000000"/>
              </a:solidFill>
              <a:ea typeface="DejaVu Sans" charset="0"/>
              <a:cs typeface="DejaVu Sans" charset="0"/>
            </a:endParaRPr>
          </a:p>
        </p:txBody>
      </p:sp>
      <p:sp>
        <p:nvSpPr>
          <p:cNvPr id="51203" name="Rectangle 1"/>
          <p:cNvSpPr>
            <a:spLocks noGrp="1" noRot="1" noChangeAspect="1" noChangeArrowheads="1" noTextEdit="1"/>
          </p:cNvSpPr>
          <p:nvPr>
            <p:ph type="sldImg"/>
          </p:nvPr>
        </p:nvSpPr>
        <p:spPr>
          <a:xfrm>
            <a:off x="374650" y="698500"/>
            <a:ext cx="6205538" cy="3490913"/>
          </a:xfrm>
          <a:solidFill>
            <a:srgbClr val="FFFFFF"/>
          </a:solidFill>
        </p:spPr>
      </p:sp>
      <p:sp>
        <p:nvSpPr>
          <p:cNvPr id="51204" name="Rectangle 2"/>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fld id="{D70AA46F-AF47-434D-8934-6A5E0AFC7C87}" type="slidenum">
              <a:rPr lang="en-US" altLang="en-US" sz="1200">
                <a:solidFill>
                  <a:srgbClr val="000000"/>
                </a:solidFill>
                <a:ea typeface="DejaVu Sans" charset="0"/>
                <a:cs typeface="DejaVu Sans" charset="0"/>
              </a:rPr>
              <a:t>15</a:t>
            </a:fld>
            <a:endParaRPr lang="en-US" altLang="en-US" sz="1200">
              <a:solidFill>
                <a:srgbClr val="000000"/>
              </a:solidFill>
              <a:ea typeface="DejaVu Sans" charset="0"/>
              <a:cs typeface="DejaVu Sans" charset="0"/>
            </a:endParaRPr>
          </a:p>
        </p:txBody>
      </p:sp>
      <p:sp>
        <p:nvSpPr>
          <p:cNvPr id="52227" name="Rectangle 1"/>
          <p:cNvSpPr>
            <a:spLocks noGrp="1" noRot="1" noChangeAspect="1" noChangeArrowheads="1" noTextEdit="1"/>
          </p:cNvSpPr>
          <p:nvPr>
            <p:ph type="sldImg"/>
          </p:nvPr>
        </p:nvSpPr>
        <p:spPr>
          <a:xfrm>
            <a:off x="374650" y="698500"/>
            <a:ext cx="6205538" cy="3490913"/>
          </a:xfrm>
          <a:solidFill>
            <a:srgbClr val="FFFFFF"/>
          </a:solidFill>
        </p:spPr>
      </p:sp>
      <p:sp>
        <p:nvSpPr>
          <p:cNvPr id="52228" name="Rectangle 2"/>
          <p:cNvSpPr>
            <a:spLocks noGrp="1" noChangeArrowheads="1"/>
          </p:cNvSpPr>
          <p:nvPr>
            <p:ph type="body" idx="1"/>
          </p:nvPr>
        </p:nvSpPr>
        <p:spPr>
          <a:xfrm>
            <a:off x="695325" y="4421188"/>
            <a:ext cx="556418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0F1C0F-BA4F-4C35-B2FB-E3BC3C13829F}"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13F28C-6307-4FD4-912A-409C0C3547B6}"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CC8E1-294F-4EC0-AC41-A60F71EC6717}"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12DE2-9D4B-4E74-9585-D7112DFEEDA9}"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1B3A8-B385-4CB6-98E2-661A04BC5D48}"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40A74-2143-4640-838B-526A191776FA}"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CFA96-AF26-4DD7-96C6-F9CC813C22FB}"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224EC-0E5F-42E6-9316-28712F115C56}"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DBABE-5006-485C-A37E-88B40DF86FB2}"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DF955-A8CD-4081-AB64-449C978473B0}"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April 3, 2018</a:t>
            </a:r>
            <a:endParaRPr lang="en-US"/>
          </a:p>
        </p:txBody>
      </p:sp>
      <p:sp>
        <p:nvSpPr>
          <p:cNvPr id="6" name="Slide Number Placeholder 5"/>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C2B3A5-517F-4598-B10F-E15A9416C9CC}" type="datetime1">
              <a:rPr lang="en-US" smtClean="0"/>
              <a:t>4/3/2018</a:t>
            </a:fld>
            <a:endParaRPr lang="en-US"/>
          </a:p>
        </p:txBody>
      </p:sp>
      <p:sp>
        <p:nvSpPr>
          <p:cNvPr id="6" name="Footer Placeholder 5"/>
          <p:cNvSpPr>
            <a:spLocks noGrp="1"/>
          </p:cNvSpPr>
          <p:nvPr>
            <p:ph type="ftr" sz="quarter" idx="11"/>
          </p:nvPr>
        </p:nvSpPr>
        <p:spPr/>
        <p:txBody>
          <a:bodyPr/>
          <a:lstStyle/>
          <a:p>
            <a:r>
              <a:rPr lang="en-US" smtClean="0"/>
              <a:t>April 3, 2018</a:t>
            </a:r>
            <a:endParaRPr lang="en-US"/>
          </a:p>
        </p:txBody>
      </p:sp>
      <p:sp>
        <p:nvSpPr>
          <p:cNvPr id="7" name="Slide Number Placeholder 6"/>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CA39CB-1A7B-4BCB-BE40-222B183CC7D2}" type="datetime1">
              <a:rPr lang="en-US" smtClean="0"/>
              <a:t>4/3/2018</a:t>
            </a:fld>
            <a:endParaRPr lang="en-US"/>
          </a:p>
        </p:txBody>
      </p:sp>
      <p:sp>
        <p:nvSpPr>
          <p:cNvPr id="8" name="Footer Placeholder 7"/>
          <p:cNvSpPr>
            <a:spLocks noGrp="1"/>
          </p:cNvSpPr>
          <p:nvPr>
            <p:ph type="ftr" sz="quarter" idx="11"/>
          </p:nvPr>
        </p:nvSpPr>
        <p:spPr/>
        <p:txBody>
          <a:bodyPr/>
          <a:lstStyle/>
          <a:p>
            <a:r>
              <a:rPr lang="en-US" smtClean="0"/>
              <a:t>April 3, 2018</a:t>
            </a:r>
            <a:endParaRPr lang="en-US"/>
          </a:p>
        </p:txBody>
      </p:sp>
      <p:sp>
        <p:nvSpPr>
          <p:cNvPr id="9" name="Slide Number Placeholder 8"/>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7C8466-DD5B-4243-867A-673EF7EAC21C}" type="datetime1">
              <a:rPr lang="en-US" smtClean="0"/>
              <a:t>4/3/2018</a:t>
            </a:fld>
            <a:endParaRPr lang="en-US"/>
          </a:p>
        </p:txBody>
      </p:sp>
      <p:sp>
        <p:nvSpPr>
          <p:cNvPr id="4" name="Footer Placeholder 3"/>
          <p:cNvSpPr>
            <a:spLocks noGrp="1"/>
          </p:cNvSpPr>
          <p:nvPr>
            <p:ph type="ftr" sz="quarter" idx="11"/>
          </p:nvPr>
        </p:nvSpPr>
        <p:spPr/>
        <p:txBody>
          <a:bodyPr/>
          <a:lstStyle/>
          <a:p>
            <a:r>
              <a:rPr lang="en-US" smtClean="0"/>
              <a:t>April 3, 2018</a:t>
            </a:r>
            <a:endParaRPr lang="en-US"/>
          </a:p>
        </p:txBody>
      </p:sp>
      <p:sp>
        <p:nvSpPr>
          <p:cNvPr id="5" name="Slide Number Placeholder 4"/>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80106-6D39-4668-93FB-22D348AC99F0}" type="datetime1">
              <a:rPr lang="en-US" smtClean="0"/>
              <a:t>4/3/2018</a:t>
            </a:fld>
            <a:endParaRPr lang="en-US"/>
          </a:p>
        </p:txBody>
      </p:sp>
      <p:sp>
        <p:nvSpPr>
          <p:cNvPr id="3" name="Footer Placeholder 2"/>
          <p:cNvSpPr>
            <a:spLocks noGrp="1"/>
          </p:cNvSpPr>
          <p:nvPr>
            <p:ph type="ftr" sz="quarter" idx="11"/>
          </p:nvPr>
        </p:nvSpPr>
        <p:spPr/>
        <p:txBody>
          <a:bodyPr/>
          <a:lstStyle/>
          <a:p>
            <a:r>
              <a:rPr lang="en-US" smtClean="0"/>
              <a:t>April 3, 2018</a:t>
            </a:r>
            <a:endParaRPr lang="en-US"/>
          </a:p>
        </p:txBody>
      </p:sp>
      <p:sp>
        <p:nvSpPr>
          <p:cNvPr id="4" name="Slide Number Placeholder 3"/>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151169-7842-4572-836A-F8E50ECE2CBB}" type="datetime1">
              <a:rPr lang="en-US" smtClean="0"/>
              <a:t>4/3/2018</a:t>
            </a:fld>
            <a:endParaRPr lang="en-US"/>
          </a:p>
        </p:txBody>
      </p:sp>
      <p:sp>
        <p:nvSpPr>
          <p:cNvPr id="6" name="Footer Placeholder 5"/>
          <p:cNvSpPr>
            <a:spLocks noGrp="1"/>
          </p:cNvSpPr>
          <p:nvPr>
            <p:ph type="ftr" sz="quarter" idx="11"/>
          </p:nvPr>
        </p:nvSpPr>
        <p:spPr/>
        <p:txBody>
          <a:bodyPr/>
          <a:lstStyle/>
          <a:p>
            <a:r>
              <a:rPr lang="en-US" smtClean="0"/>
              <a:t>April 3, 2018</a:t>
            </a:r>
            <a:endParaRPr lang="en-US"/>
          </a:p>
        </p:txBody>
      </p:sp>
      <p:sp>
        <p:nvSpPr>
          <p:cNvPr id="7" name="Slide Number Placeholder 6"/>
          <p:cNvSpPr>
            <a:spLocks noGrp="1"/>
          </p:cNvSpPr>
          <p:nvPr>
            <p:ph type="sldNum" sz="quarter" idx="12"/>
          </p:nvPr>
        </p:nvSpPr>
        <p:spPr/>
        <p:txBody>
          <a:bodyPr/>
          <a:lstStyle/>
          <a:p>
            <a:fld id="{2BC8F408-C9C6-4173-9993-61DCFAF264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smtClean="0"/>
              <a:t>April 3, 2018</a:t>
            </a:r>
            <a:endParaRPr lang="en-US"/>
          </a:p>
        </p:txBody>
      </p:sp>
      <p:sp>
        <p:nvSpPr>
          <p:cNvPr id="7" name="Slide Number Placeholder 6"/>
          <p:cNvSpPr>
            <a:spLocks noGrp="1"/>
          </p:cNvSpPr>
          <p:nvPr>
            <p:ph type="sldNum" sz="quarter" idx="12"/>
          </p:nvPr>
        </p:nvSpPr>
        <p:spPr/>
        <p:txBody>
          <a:bodyPr/>
          <a:lstStyle/>
          <a:p>
            <a:fld id="{2BC8F408-C9C6-4173-9993-61DCFAF2642A}" type="slidenum">
              <a:rPr lang="en-US" smtClean="0"/>
              <a:t>‹#›</a:t>
            </a:fld>
            <a:endParaRPr lang="en-US"/>
          </a:p>
        </p:txBody>
      </p:sp>
      <p:sp>
        <p:nvSpPr>
          <p:cNvPr id="5" name="Date Placeholder 4"/>
          <p:cNvSpPr>
            <a:spLocks noGrp="1"/>
          </p:cNvSpPr>
          <p:nvPr>
            <p:ph type="dt" sz="half" idx="10"/>
          </p:nvPr>
        </p:nvSpPr>
        <p:spPr/>
        <p:txBody>
          <a:bodyPr/>
          <a:lstStyle/>
          <a:p>
            <a:fld id="{96405CC6-5E01-475D-93A4-6ABD0C30269A}" type="datetime1">
              <a:rPr lang="en-US" smtClean="0"/>
              <a:t>4/3/2018</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1024C0-480A-4CCC-95DA-3A21C5CF604E}" type="datetime1">
              <a:rPr lang="en-US" smtClean="0"/>
              <a:t>4/3/2018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April 3, 2018</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C8F408-C9C6-4173-9993-61DCFAF264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board@merrimackrowing.org" TargetMode="External"/><Relationship Id="rId2" Type="http://schemas.openxmlformats.org/officeDocument/2006/relationships/hyperlink" Target="mailto:safety@merrimackrowing.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MRRA Budget 2018	</a:t>
            </a:r>
          </a:p>
        </p:txBody>
      </p:sp>
      <p:sp>
        <p:nvSpPr>
          <p:cNvPr id="3" name="Subtitle 2"/>
          <p:cNvSpPr>
            <a:spLocks noGrp="1"/>
          </p:cNvSpPr>
          <p:nvPr>
            <p:ph type="subTitle" idx="1"/>
          </p:nvPr>
        </p:nvSpPr>
        <p:spPr/>
        <p:txBody>
          <a:bodyPr>
            <a:normAutofit lnSpcReduction="10000"/>
          </a:bodyPr>
          <a:lstStyle/>
          <a:p>
            <a:r>
              <a:rPr lang="en-US" dirty="0"/>
              <a:t>Budget Presentation  </a:t>
            </a:r>
            <a:r>
              <a:rPr lang="en-US" dirty="0" smtClean="0"/>
              <a:t>April 3, 2018</a:t>
            </a:r>
            <a:endParaRPr lang="en-US" dirty="0"/>
          </a:p>
          <a:p>
            <a:r>
              <a:rPr lang="en-US" dirty="0"/>
              <a:t>Prepared by Karen Scammell,  </a:t>
            </a:r>
          </a:p>
          <a:p>
            <a:r>
              <a:rPr lang="en-US" dirty="0"/>
              <a:t>And program managers</a:t>
            </a:r>
          </a:p>
        </p:txBody>
      </p:sp>
      <p:sp>
        <p:nvSpPr>
          <p:cNvPr id="4" name="Footer Placeholder 3"/>
          <p:cNvSpPr>
            <a:spLocks noGrp="1"/>
          </p:cNvSpPr>
          <p:nvPr>
            <p:ph type="ftr" sz="quarter" idx="11"/>
          </p:nvPr>
        </p:nvSpPr>
        <p:spPr/>
        <p:txBody>
          <a:bodyPr/>
          <a:lstStyle/>
          <a:p>
            <a:r>
              <a:rPr lang="en-US" smtClean="0"/>
              <a:t>April 3, 2018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Coaches</a:t>
            </a:r>
          </a:p>
        </p:txBody>
      </p:sp>
      <p:sp>
        <p:nvSpPr>
          <p:cNvPr id="3" name="Content Placeholder 2"/>
          <p:cNvSpPr>
            <a:spLocks noGrp="1"/>
          </p:cNvSpPr>
          <p:nvPr>
            <p:ph idx="1"/>
          </p:nvPr>
        </p:nvSpPr>
        <p:spPr>
          <a:xfrm>
            <a:off x="677334" y="1528354"/>
            <a:ext cx="8596668" cy="4513009"/>
          </a:xfrm>
        </p:spPr>
        <p:txBody>
          <a:bodyPr>
            <a:normAutofit/>
          </a:bodyPr>
          <a:lstStyle/>
          <a:p>
            <a:r>
              <a:rPr lang="en-US" sz="2400" dirty="0"/>
              <a:t>All Coaches must be approved by the boat captain or MRRA president (or designee)</a:t>
            </a:r>
          </a:p>
          <a:p>
            <a:r>
              <a:rPr lang="en-US" sz="2400" dirty="0"/>
              <a:t>Must register as a </a:t>
            </a:r>
            <a:r>
              <a:rPr lang="en-US" sz="2400" i="1" dirty="0"/>
              <a:t>non-voting member</a:t>
            </a:r>
            <a:r>
              <a:rPr lang="en-US" sz="2400" dirty="0"/>
              <a:t> on the MRRA website</a:t>
            </a:r>
          </a:p>
          <a:p>
            <a:r>
              <a:rPr lang="en-US" sz="2400" dirty="0"/>
              <a:t>Must have CPR and preferred to also have First Aid certification</a:t>
            </a:r>
          </a:p>
          <a:p>
            <a:r>
              <a:rPr lang="en-US" sz="2400" dirty="0"/>
              <a:t>Must have launch training</a:t>
            </a:r>
          </a:p>
          <a:p>
            <a:r>
              <a:rPr lang="en-US" sz="2400" dirty="0"/>
              <a:t>Are provided with off-peak sculling privileges and can row as a substitute in Sweep programs</a:t>
            </a:r>
          </a:p>
          <a:p>
            <a:pPr lvl="1"/>
            <a:r>
              <a:rPr lang="en-US" sz="2200" dirty="0"/>
              <a:t>Must pass boat captain’s test for sculling</a:t>
            </a:r>
          </a:p>
          <a:p>
            <a:endParaRPr lang="en-US" sz="2400" dirty="0"/>
          </a:p>
        </p:txBody>
      </p:sp>
      <p:sp>
        <p:nvSpPr>
          <p:cNvPr id="4" name="Footer Placeholder 3"/>
          <p:cNvSpPr>
            <a:spLocks noGrp="1"/>
          </p:cNvSpPr>
          <p:nvPr>
            <p:ph type="ftr" sz="quarter" idx="11"/>
          </p:nvPr>
        </p:nvSpPr>
        <p:spPr/>
        <p:txBody>
          <a:bodyPr/>
          <a:lstStyle/>
          <a:p>
            <a:r>
              <a:rPr lang="en-US" smtClean="0"/>
              <a:t>April 3, 2018</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982772" y="274263"/>
            <a:ext cx="8226458" cy="1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nchor="b"/>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r>
              <a:rPr lang="en-US" altLang="en-US" sz="3600" b="1" dirty="0">
                <a:solidFill>
                  <a:schemeClr val="accent1">
                    <a:lumMod val="75000"/>
                  </a:schemeClr>
                </a:solidFill>
                <a:latin typeface="Arial" panose="020B0604020202020204" pitchFamily="34" charset="0"/>
                <a:cs typeface="Arial" panose="020B0604020202020204" pitchFamily="34" charset="0"/>
              </a:rPr>
              <a:t>Advanced Coached Sculling</a:t>
            </a:r>
          </a:p>
        </p:txBody>
      </p:sp>
      <p:sp>
        <p:nvSpPr>
          <p:cNvPr id="20483" name="Text Box 2"/>
          <p:cNvSpPr txBox="1">
            <a:spLocks noChangeArrowheads="1"/>
          </p:cNvSpPr>
          <p:nvPr/>
        </p:nvSpPr>
        <p:spPr bwMode="auto">
          <a:xfrm>
            <a:off x="1652631" y="1417025"/>
            <a:ext cx="8556599" cy="515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lstStyle>
            <a:lvl1pPr marL="342900" indent="-341630"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spcBef>
                <a:spcPts val="720"/>
              </a:spcBef>
              <a:buSzPct val="37000"/>
            </a:pPr>
            <a:r>
              <a:rPr lang="en-US" altLang="en-US" sz="2880" dirty="0">
                <a:solidFill>
                  <a:srgbClr val="000000"/>
                </a:solidFill>
              </a:rPr>
              <a:t>Target improved racing performance</a:t>
            </a:r>
          </a:p>
          <a:p>
            <a:pPr eaLnBrk="1" hangingPunct="1">
              <a:spcBef>
                <a:spcPts val="720"/>
              </a:spcBef>
            </a:pPr>
            <a:r>
              <a:rPr lang="en-US" altLang="en-US" sz="2880" dirty="0">
                <a:solidFill>
                  <a:srgbClr val="000000"/>
                </a:solidFill>
              </a:rPr>
              <a:t> Coaching One Weekday </a:t>
            </a:r>
            <a:r>
              <a:rPr lang="en-US" altLang="en-US" sz="2880" dirty="0" smtClean="0">
                <a:solidFill>
                  <a:srgbClr val="000000"/>
                </a:solidFill>
              </a:rPr>
              <a:t>morning (Tuesday)</a:t>
            </a:r>
            <a:endParaRPr lang="en-US" altLang="en-US" sz="2880" dirty="0">
              <a:solidFill>
                <a:srgbClr val="000000"/>
              </a:solidFill>
            </a:endParaRPr>
          </a:p>
          <a:p>
            <a:pPr eaLnBrk="1" hangingPunct="1">
              <a:spcBef>
                <a:spcPts val="720"/>
              </a:spcBef>
            </a:pPr>
            <a:r>
              <a:rPr lang="en-US" altLang="en-US" sz="2880" dirty="0">
                <a:solidFill>
                  <a:srgbClr val="000000"/>
                </a:solidFill>
              </a:rPr>
              <a:t>*  5:30 – 7am</a:t>
            </a:r>
          </a:p>
          <a:p>
            <a:pPr eaLnBrk="1" hangingPunct="1">
              <a:spcBef>
                <a:spcPts val="720"/>
              </a:spcBef>
            </a:pPr>
            <a:r>
              <a:rPr lang="en-US" altLang="en-US" sz="2880" dirty="0">
                <a:solidFill>
                  <a:srgbClr val="000000"/>
                </a:solidFill>
              </a:rPr>
              <a:t>*  6 people max</a:t>
            </a:r>
          </a:p>
          <a:p>
            <a:pPr eaLnBrk="1" hangingPunct="1">
              <a:spcBef>
                <a:spcPts val="720"/>
              </a:spcBef>
            </a:pPr>
            <a:r>
              <a:rPr lang="en-US" altLang="en-US" sz="2880" dirty="0">
                <a:solidFill>
                  <a:srgbClr val="000000"/>
                </a:solidFill>
              </a:rPr>
              <a:t>*  </a:t>
            </a:r>
            <a:r>
              <a:rPr lang="en-US" altLang="en-US" sz="2880" dirty="0" smtClean="0">
                <a:solidFill>
                  <a:srgbClr val="000000"/>
                </a:solidFill>
              </a:rPr>
              <a:t>Start May – </a:t>
            </a:r>
            <a:endParaRPr lang="en-US" altLang="en-US" sz="2880" dirty="0">
              <a:solidFill>
                <a:srgbClr val="000000"/>
              </a:solidFill>
            </a:endParaRPr>
          </a:p>
          <a:p>
            <a:pPr eaLnBrk="1" hangingPunct="1">
              <a:spcBef>
                <a:spcPts val="720"/>
              </a:spcBef>
            </a:pPr>
            <a:r>
              <a:rPr lang="en-US" altLang="en-US" sz="2880" dirty="0">
                <a:solidFill>
                  <a:srgbClr val="000000"/>
                </a:solidFill>
              </a:rPr>
              <a:t>Coach: </a:t>
            </a:r>
            <a:r>
              <a:rPr lang="en-US" altLang="en-US" sz="2880" dirty="0" smtClean="0">
                <a:solidFill>
                  <a:srgbClr val="000000"/>
                </a:solidFill>
              </a:rPr>
              <a:t>Mark or Karen </a:t>
            </a:r>
            <a:r>
              <a:rPr lang="en-US" altLang="en-US" sz="2880" dirty="0" err="1" smtClean="0">
                <a:solidFill>
                  <a:srgbClr val="000000"/>
                </a:solidFill>
              </a:rPr>
              <a:t>Crouthamel</a:t>
            </a:r>
            <a:endParaRPr lang="en-US" altLang="en-US" sz="2880" dirty="0">
              <a:solidFill>
                <a:srgbClr val="000000"/>
              </a:solidFill>
            </a:endParaRPr>
          </a:p>
          <a:p>
            <a:pPr eaLnBrk="1" hangingPunct="1">
              <a:spcBef>
                <a:spcPts val="720"/>
              </a:spcBef>
            </a:pPr>
            <a:r>
              <a:rPr lang="en-US" altLang="en-US" sz="2880" dirty="0">
                <a:solidFill>
                  <a:srgbClr val="000000"/>
                </a:solidFill>
              </a:rPr>
              <a:t>Program Manager: Karen Scammell</a:t>
            </a:r>
          </a:p>
          <a:p>
            <a:pPr eaLnBrk="1" hangingPunct="1">
              <a:spcBef>
                <a:spcPts val="720"/>
              </a:spcBef>
            </a:pPr>
            <a:r>
              <a:rPr lang="en-US" altLang="en-US" sz="2880" dirty="0">
                <a:solidFill>
                  <a:srgbClr val="000000"/>
                </a:solidFill>
              </a:rPr>
              <a:t>Cost</a:t>
            </a:r>
            <a:r>
              <a:rPr lang="en-US" altLang="en-US" sz="2880" dirty="0" smtClean="0">
                <a:solidFill>
                  <a:srgbClr val="000000"/>
                </a:solidFill>
              </a:rPr>
              <a:t>:  $70 per 6 week program, if 6 members</a:t>
            </a:r>
          </a:p>
          <a:p>
            <a:pPr eaLnBrk="1" hangingPunct="1">
              <a:spcBef>
                <a:spcPts val="720"/>
              </a:spcBef>
            </a:pPr>
            <a:r>
              <a:rPr lang="en-US" altLang="en-US" sz="2880" dirty="0">
                <a:solidFill>
                  <a:srgbClr val="000000"/>
                </a:solidFill>
              </a:rPr>
              <a:t> </a:t>
            </a:r>
            <a:r>
              <a:rPr lang="en-US" altLang="en-US" sz="2880" dirty="0" smtClean="0">
                <a:solidFill>
                  <a:srgbClr val="000000"/>
                </a:solidFill>
              </a:rPr>
              <a:t>- otherwise adjusted proportionally for # members</a:t>
            </a:r>
            <a:endParaRPr lang="en-US" altLang="en-US" sz="2880" dirty="0">
              <a:solidFill>
                <a:srgbClr val="000000"/>
              </a:solidFill>
            </a:endParaRPr>
          </a:p>
        </p:txBody>
      </p:sp>
      <p:sp>
        <p:nvSpPr>
          <p:cNvPr id="2" name="Footer Placeholder 1"/>
          <p:cNvSpPr>
            <a:spLocks noGrp="1"/>
          </p:cNvSpPr>
          <p:nvPr>
            <p:ph type="ftr" sz="quarter" idx="11"/>
          </p:nvPr>
        </p:nvSpPr>
        <p:spPr/>
        <p:txBody>
          <a:bodyPr/>
          <a:lstStyle/>
          <a:p>
            <a:r>
              <a:rPr lang="en-US" smtClean="0"/>
              <a:t>April 3, 2018</a:t>
            </a:r>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4440" y="397281"/>
            <a:ext cx="7769353" cy="1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nchor="ct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r>
              <a:rPr lang="en-US" altLang="en-US" sz="3600" b="1" dirty="0">
                <a:solidFill>
                  <a:schemeClr val="accent1">
                    <a:lumMod val="75000"/>
                  </a:schemeClr>
                </a:solidFill>
                <a:latin typeface="Arial" panose="020B0604020202020204" pitchFamily="34" charset="0"/>
                <a:cs typeface="Arial" panose="020B0604020202020204" pitchFamily="34" charset="0"/>
              </a:rPr>
              <a:t>Masters Group Sculling</a:t>
            </a:r>
          </a:p>
        </p:txBody>
      </p:sp>
      <p:sp>
        <p:nvSpPr>
          <p:cNvPr id="21507" name="Text Box 2"/>
          <p:cNvSpPr txBox="1">
            <a:spLocks noChangeArrowheads="1"/>
          </p:cNvSpPr>
          <p:nvPr/>
        </p:nvSpPr>
        <p:spPr bwMode="auto">
          <a:xfrm>
            <a:off x="1311442" y="1540043"/>
            <a:ext cx="8669236" cy="52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marL="342900" indent="-339725" defTabSz="-63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WenQuanYi Micro Hei" charset="0"/>
                <a:cs typeface="WenQuanYi Micro Hei" charset="0"/>
              </a:defRPr>
            </a:lvl9pPr>
          </a:lstStyle>
          <a:p>
            <a:pPr marL="460375" indent="-457200" eaLnBrk="1" hangingPunct="1">
              <a:spcBef>
                <a:spcPts val="720"/>
              </a:spcBef>
              <a:buFont typeface="Arial" panose="020B0604020202020204" pitchFamily="34" charset="0"/>
              <a:buChar char="•"/>
            </a:pPr>
            <a:r>
              <a:rPr lang="en-US" altLang="en-US" sz="2880" dirty="0">
                <a:solidFill>
                  <a:srgbClr val="000000"/>
                </a:solidFill>
              </a:rPr>
              <a:t>Objective is to offer camaraderie and fun of rowing with others; Target team boats with rowers rotating in singles based on availability</a:t>
            </a:r>
          </a:p>
          <a:p>
            <a:pPr marL="460375" indent="-457200" eaLnBrk="1" hangingPunct="1">
              <a:spcBef>
                <a:spcPts val="720"/>
              </a:spcBef>
              <a:buFont typeface="Arial" panose="020B0604020202020204" pitchFamily="34" charset="0"/>
              <a:buChar char="•"/>
            </a:pPr>
            <a:r>
              <a:rPr lang="en-US" altLang="en-US" sz="2880" dirty="0">
                <a:solidFill>
                  <a:srgbClr val="000000"/>
                </a:solidFill>
              </a:rPr>
              <a:t>Informal group that will meet one or two mornings - Mon, Wed, Fri @ 5:30 AM – 7:00 AM</a:t>
            </a:r>
          </a:p>
          <a:p>
            <a:pPr marL="460375" indent="-457200" eaLnBrk="1" hangingPunct="1">
              <a:spcBef>
                <a:spcPts val="720"/>
              </a:spcBef>
              <a:buFont typeface="Arial" panose="020B0604020202020204" pitchFamily="34" charset="0"/>
              <a:buChar char="•"/>
            </a:pPr>
            <a:r>
              <a:rPr lang="en-US" altLang="en-US" sz="2880" dirty="0">
                <a:solidFill>
                  <a:srgbClr val="000000"/>
                </a:solidFill>
              </a:rPr>
              <a:t>Starts </a:t>
            </a:r>
            <a:r>
              <a:rPr lang="en-US" altLang="en-US" sz="2880" dirty="0" smtClean="0">
                <a:solidFill>
                  <a:srgbClr val="000000"/>
                </a:solidFill>
              </a:rPr>
              <a:t>TBD</a:t>
            </a:r>
            <a:endParaRPr lang="en-US" altLang="en-US" sz="2880" baseline="33000" dirty="0">
              <a:solidFill>
                <a:srgbClr val="000000"/>
              </a:solidFill>
            </a:endParaRPr>
          </a:p>
          <a:p>
            <a:pPr marL="460375" indent="-457200" eaLnBrk="1" hangingPunct="1">
              <a:spcBef>
                <a:spcPts val="720"/>
              </a:spcBef>
              <a:buFont typeface="Arial" panose="020B0604020202020204" pitchFamily="34" charset="0"/>
              <a:buChar char="•"/>
            </a:pPr>
            <a:r>
              <a:rPr lang="en-US" altLang="en-US" sz="2880" dirty="0">
                <a:solidFill>
                  <a:srgbClr val="000000"/>
                </a:solidFill>
              </a:rPr>
              <a:t>Initially no coaching – if group wants to add, will arrange coaching 1-2 days and group pays for that</a:t>
            </a:r>
          </a:p>
          <a:p>
            <a:pPr marL="460375" indent="-457200" eaLnBrk="1" hangingPunct="1">
              <a:spcBef>
                <a:spcPts val="720"/>
              </a:spcBef>
              <a:buFont typeface="Arial" panose="020B0604020202020204" pitchFamily="34" charset="0"/>
              <a:buChar char="•"/>
            </a:pPr>
            <a:r>
              <a:rPr lang="en-US" altLang="en-US" sz="2880" dirty="0">
                <a:solidFill>
                  <a:srgbClr val="000000"/>
                </a:solidFill>
              </a:rPr>
              <a:t>Program Manager: </a:t>
            </a:r>
            <a:r>
              <a:rPr lang="en-US" altLang="en-US" sz="2880" dirty="0" err="1">
                <a:solidFill>
                  <a:srgbClr val="000000"/>
                </a:solidFill>
              </a:rPr>
              <a:t>Linas</a:t>
            </a:r>
            <a:r>
              <a:rPr lang="en-US" altLang="en-US" sz="2880" dirty="0">
                <a:solidFill>
                  <a:srgbClr val="000000"/>
                </a:solidFill>
              </a:rPr>
              <a:t> </a:t>
            </a:r>
            <a:r>
              <a:rPr lang="en-US" altLang="en-US" sz="2880" dirty="0" err="1">
                <a:solidFill>
                  <a:srgbClr val="000000"/>
                </a:solidFill>
              </a:rPr>
              <a:t>Alinskas</a:t>
            </a:r>
            <a:endParaRPr lang="en-US" altLang="en-US" sz="2880" dirty="0">
              <a:solidFill>
                <a:srgbClr val="000000"/>
              </a:solidFill>
            </a:endParaRPr>
          </a:p>
          <a:p>
            <a:pPr marL="460375" indent="-457200" eaLnBrk="1" hangingPunct="1">
              <a:spcBef>
                <a:spcPts val="720"/>
              </a:spcBef>
              <a:buFont typeface="Arial" panose="020B0604020202020204" pitchFamily="34" charset="0"/>
              <a:buChar char="•"/>
            </a:pPr>
            <a:r>
              <a:rPr lang="en-US" altLang="en-US" sz="2880" dirty="0">
                <a:solidFill>
                  <a:srgbClr val="000000"/>
                </a:solidFill>
              </a:rPr>
              <a:t>Cost: $0 without coaching; TBD with coaching</a:t>
            </a:r>
          </a:p>
          <a:p>
            <a:pPr eaLnBrk="1" hangingPunct="1">
              <a:spcBef>
                <a:spcPts val="720"/>
              </a:spcBef>
            </a:pPr>
            <a:endParaRPr lang="en-US" altLang="en-US" sz="2880" dirty="0">
              <a:solidFill>
                <a:srgbClr val="000000"/>
              </a:solidFill>
            </a:endParaRPr>
          </a:p>
        </p:txBody>
      </p:sp>
      <p:sp>
        <p:nvSpPr>
          <p:cNvPr id="2" name="Footer Placeholder 1"/>
          <p:cNvSpPr>
            <a:spLocks noGrp="1"/>
          </p:cNvSpPr>
          <p:nvPr>
            <p:ph type="ftr" sz="quarter" idx="11"/>
          </p:nvPr>
        </p:nvSpPr>
        <p:spPr>
          <a:xfrm>
            <a:off x="529053" y="6391455"/>
            <a:ext cx="6297612" cy="365125"/>
          </a:xfrm>
        </p:spPr>
        <p:txBody>
          <a:bodyPr/>
          <a:lstStyle/>
          <a:p>
            <a:r>
              <a:rPr lang="en-US" smtClean="0"/>
              <a:t>April 3, 2018</a:t>
            </a:r>
            <a:endParaRPr 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740149" y="0"/>
            <a:ext cx="6234797" cy="100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nchor="b"/>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r>
              <a:rPr lang="en-US" altLang="en-US" sz="3600" b="1" dirty="0">
                <a:solidFill>
                  <a:schemeClr val="accent1">
                    <a:lumMod val="75000"/>
                  </a:schemeClr>
                </a:solidFill>
                <a:latin typeface="Arial" panose="020B0604020202020204" pitchFamily="34" charset="0"/>
                <a:cs typeface="Arial" panose="020B0604020202020204" pitchFamily="34" charset="0"/>
              </a:rPr>
              <a:t>Learn To Scull</a:t>
            </a:r>
          </a:p>
        </p:txBody>
      </p:sp>
      <p:sp>
        <p:nvSpPr>
          <p:cNvPr id="22531" name="Text Box 2"/>
          <p:cNvSpPr txBox="1">
            <a:spLocks noChangeArrowheads="1"/>
          </p:cNvSpPr>
          <p:nvPr/>
        </p:nvSpPr>
        <p:spPr bwMode="auto">
          <a:xfrm>
            <a:off x="1491916" y="1130969"/>
            <a:ext cx="9095873" cy="553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lstStyle>
            <a:lvl1pPr marL="504825" indent="-463550"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1pPr>
            <a:lvl2pPr marL="1012825" indent="-422275"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9pPr>
          </a:lstStyle>
          <a:p>
            <a:pPr marL="41275" indent="0" eaLnBrk="1" hangingPunct="1">
              <a:spcBef>
                <a:spcPts val="720"/>
              </a:spcBef>
              <a:buSzPct val="167000"/>
            </a:pPr>
            <a:r>
              <a:rPr lang="en-US" altLang="en-US" sz="2880" dirty="0">
                <a:solidFill>
                  <a:srgbClr val="000000"/>
                </a:solidFill>
                <a:latin typeface="Arial" panose="020B0604020202020204" pitchFamily="34" charset="0"/>
                <a:cs typeface="Arial" panose="020B0604020202020204" pitchFamily="34" charset="0"/>
              </a:rPr>
              <a:t>LTS I/II:  each a 6 week program, with 2 sessions/ </a:t>
            </a:r>
            <a:r>
              <a:rPr lang="en-US" altLang="en-US" sz="2880" dirty="0" err="1">
                <a:solidFill>
                  <a:srgbClr val="000000"/>
                </a:solidFill>
                <a:latin typeface="Arial" panose="020B0604020202020204" pitchFamily="34" charset="0"/>
                <a:cs typeface="Arial" panose="020B0604020202020204" pitchFamily="34" charset="0"/>
              </a:rPr>
              <a:t>wk</a:t>
            </a:r>
            <a:endParaRPr lang="en-US" altLang="en-US" sz="2880" dirty="0">
              <a:solidFill>
                <a:srgbClr val="000000"/>
              </a:solidFill>
              <a:latin typeface="Arial" panose="020B0604020202020204" pitchFamily="34" charset="0"/>
              <a:cs typeface="Arial" panose="020B0604020202020204" pitchFamily="34" charset="0"/>
            </a:endParaRPr>
          </a:p>
          <a:p>
            <a:pPr lvl="1" eaLnBrk="1" hangingPunct="1">
              <a:spcBef>
                <a:spcPts val="630"/>
              </a:spcBef>
              <a:buSzPct val="80000"/>
              <a:buFont typeface="Courier New" panose="02070309020205020404" pitchFamily="49" charset="0"/>
              <a:buChar char="o"/>
            </a:pPr>
            <a:r>
              <a:rPr lang="en-US" altLang="en-US" sz="2520" dirty="0">
                <a:solidFill>
                  <a:srgbClr val="000000"/>
                </a:solidFill>
                <a:latin typeface="Arial" panose="020B0604020202020204" pitchFamily="34" charset="0"/>
                <a:cs typeface="Arial" panose="020B0604020202020204" pitchFamily="34" charset="0"/>
              </a:rPr>
              <a:t>LTS I : May 29</a:t>
            </a:r>
            <a:r>
              <a:rPr lang="en-US" altLang="en-US" sz="2520" baseline="30000" dirty="0">
                <a:solidFill>
                  <a:srgbClr val="000000"/>
                </a:solidFill>
                <a:latin typeface="Arial" panose="020B0604020202020204" pitchFamily="34" charset="0"/>
                <a:cs typeface="Arial" panose="020B0604020202020204" pitchFamily="34" charset="0"/>
              </a:rPr>
              <a:t>th</a:t>
            </a:r>
            <a:r>
              <a:rPr lang="en-US" altLang="en-US" sz="2520" dirty="0">
                <a:solidFill>
                  <a:srgbClr val="000000"/>
                </a:solidFill>
                <a:latin typeface="Arial" panose="020B0604020202020204" pitchFamily="34" charset="0"/>
                <a:cs typeface="Arial" panose="020B0604020202020204" pitchFamily="34" charset="0"/>
              </a:rPr>
              <a:t> through July 10</a:t>
            </a:r>
            <a:r>
              <a:rPr lang="en-US" altLang="en-US" sz="2520" baseline="30000" dirty="0">
                <a:solidFill>
                  <a:srgbClr val="000000"/>
                </a:solidFill>
                <a:latin typeface="Arial" panose="020B0604020202020204" pitchFamily="34" charset="0"/>
                <a:cs typeface="Arial" panose="020B0604020202020204" pitchFamily="34" charset="0"/>
              </a:rPr>
              <a:t>th</a:t>
            </a:r>
            <a:endParaRPr lang="en-US" altLang="en-US" sz="2520" dirty="0">
              <a:solidFill>
                <a:schemeClr val="tx1"/>
              </a:solidFill>
              <a:latin typeface="Arial" panose="020B0604020202020204" pitchFamily="34" charset="0"/>
              <a:cs typeface="Arial" panose="020B0604020202020204" pitchFamily="34" charset="0"/>
            </a:endParaRPr>
          </a:p>
          <a:p>
            <a:pPr lvl="1" eaLnBrk="1" hangingPunct="1">
              <a:spcBef>
                <a:spcPts val="630"/>
              </a:spcBef>
              <a:buSzPct val="80000"/>
              <a:buFont typeface="Courier New" panose="02070309020205020404" pitchFamily="49" charset="0"/>
              <a:buChar char="o"/>
            </a:pPr>
            <a:r>
              <a:rPr lang="en-US" altLang="en-US" sz="2520" dirty="0">
                <a:solidFill>
                  <a:srgbClr val="000000"/>
                </a:solidFill>
                <a:latin typeface="Arial" panose="020B0604020202020204" pitchFamily="34" charset="0"/>
                <a:cs typeface="Arial" panose="020B0604020202020204" pitchFamily="34" charset="0"/>
              </a:rPr>
              <a:t>LTS II:  July 17 through August 21st</a:t>
            </a:r>
          </a:p>
          <a:p>
            <a:pPr lvl="1" eaLnBrk="1" hangingPunct="1">
              <a:spcBef>
                <a:spcPts val="630"/>
              </a:spcBef>
              <a:buSzPct val="80000"/>
              <a:buFont typeface="Courier New" panose="02070309020205020404" pitchFamily="49" charset="0"/>
              <a:buChar char="o"/>
            </a:pPr>
            <a:r>
              <a:rPr lang="en-US" altLang="en-US" sz="2520" dirty="0">
                <a:solidFill>
                  <a:srgbClr val="000000"/>
                </a:solidFill>
                <a:latin typeface="Arial" panose="020B0604020202020204" pitchFamily="34" charset="0"/>
                <a:cs typeface="Arial" panose="020B0604020202020204" pitchFamily="34" charset="0"/>
              </a:rPr>
              <a:t>Tuesday evening /Saturday morning</a:t>
            </a:r>
          </a:p>
          <a:p>
            <a:pPr lvl="1" eaLnBrk="1" hangingPunct="1">
              <a:spcBef>
                <a:spcPts val="630"/>
              </a:spcBef>
              <a:buSzPct val="80000"/>
              <a:buFont typeface="Courier New" panose="02070309020205020404" pitchFamily="49" charset="0"/>
              <a:buChar char="o"/>
            </a:pPr>
            <a:r>
              <a:rPr lang="en-US" altLang="en-US" sz="2880" dirty="0">
                <a:solidFill>
                  <a:srgbClr val="000000"/>
                </a:solidFill>
                <a:latin typeface="Arial" panose="020B0604020202020204" pitchFamily="34" charset="0"/>
                <a:cs typeface="Arial" panose="020B0604020202020204" pitchFamily="34" charset="0"/>
              </a:rPr>
              <a:t>Program Fee $275 each session</a:t>
            </a:r>
          </a:p>
          <a:p>
            <a:pPr lvl="1" eaLnBrk="1" hangingPunct="1">
              <a:spcBef>
                <a:spcPts val="630"/>
              </a:spcBef>
              <a:buSzPct val="80000"/>
              <a:buFont typeface="Courier New" panose="02070309020205020404" pitchFamily="49" charset="0"/>
              <a:buChar char="o"/>
            </a:pPr>
            <a:r>
              <a:rPr lang="en-US" altLang="en-US" sz="2430" dirty="0">
                <a:solidFill>
                  <a:srgbClr val="000000"/>
                </a:solidFill>
                <a:latin typeface="Arial" panose="020B0604020202020204" pitchFamily="34" charset="0"/>
                <a:cs typeface="Arial" panose="020B0604020202020204" pitchFamily="34" charset="0"/>
              </a:rPr>
              <a:t>$75 for MRRA base membership when  pass captains test and $125  for logbook sculling    </a:t>
            </a:r>
          </a:p>
          <a:p>
            <a:pPr lvl="1" eaLnBrk="1" hangingPunct="1">
              <a:spcBef>
                <a:spcPts val="630"/>
              </a:spcBef>
              <a:buSzPct val="80000"/>
              <a:buFont typeface="Courier New" panose="02070309020205020404" pitchFamily="49" charset="0"/>
              <a:buChar char="o"/>
            </a:pPr>
            <a:r>
              <a:rPr lang="en-US" altLang="en-US" sz="2880" dirty="0">
                <a:solidFill>
                  <a:srgbClr val="000000"/>
                </a:solidFill>
                <a:latin typeface="Arial" panose="020B0604020202020204" pitchFamily="34" charset="0"/>
                <a:cs typeface="Arial" panose="020B0604020202020204" pitchFamily="34" charset="0"/>
              </a:rPr>
              <a:t>Program Co-Managers, </a:t>
            </a:r>
            <a:r>
              <a:rPr lang="en-US" altLang="en-US" sz="2880" dirty="0" err="1">
                <a:solidFill>
                  <a:srgbClr val="000000"/>
                </a:solidFill>
                <a:latin typeface="Arial" panose="020B0604020202020204" pitchFamily="34" charset="0"/>
                <a:cs typeface="Arial" panose="020B0604020202020204" pitchFamily="34" charset="0"/>
              </a:rPr>
              <a:t>Linas</a:t>
            </a:r>
            <a:r>
              <a:rPr lang="en-US" altLang="en-US" sz="2880" dirty="0">
                <a:solidFill>
                  <a:srgbClr val="000000"/>
                </a:solidFill>
                <a:latin typeface="Arial" panose="020B0604020202020204" pitchFamily="34" charset="0"/>
                <a:cs typeface="Arial" panose="020B0604020202020204" pitchFamily="34" charset="0"/>
              </a:rPr>
              <a:t> </a:t>
            </a:r>
            <a:r>
              <a:rPr lang="en-US" altLang="en-US" sz="2880" dirty="0" err="1">
                <a:solidFill>
                  <a:srgbClr val="000000"/>
                </a:solidFill>
                <a:latin typeface="Arial" panose="020B0604020202020204" pitchFamily="34" charset="0"/>
                <a:cs typeface="Arial" panose="020B0604020202020204" pitchFamily="34" charset="0"/>
              </a:rPr>
              <a:t>Alinskas &amp; Andy Hutchinson</a:t>
            </a:r>
            <a:endParaRPr lang="en-US" altLang="en-US" sz="2880" dirty="0">
              <a:solidFill>
                <a:srgbClr val="000000"/>
              </a:solidFill>
              <a:latin typeface="Arial" panose="020B0604020202020204" pitchFamily="34" charset="0"/>
              <a:cs typeface="Arial" panose="020B0604020202020204" pitchFamily="34" charset="0"/>
            </a:endParaRPr>
          </a:p>
          <a:p>
            <a:pPr eaLnBrk="1" hangingPunct="1">
              <a:spcBef>
                <a:spcPts val="720"/>
              </a:spcBef>
            </a:pPr>
            <a:r>
              <a:rPr lang="en-US" altLang="en-US" sz="2880" dirty="0">
                <a:solidFill>
                  <a:srgbClr val="000000"/>
                </a:solidFill>
                <a:latin typeface="Arial" panose="020B0604020202020204" pitchFamily="34" charset="0"/>
                <a:cs typeface="Arial" panose="020B0604020202020204" pitchFamily="34" charset="0"/>
              </a:rPr>
              <a:t>Coach: Marcia Beckett</a:t>
            </a:r>
          </a:p>
        </p:txBody>
      </p:sp>
      <p:sp>
        <p:nvSpPr>
          <p:cNvPr id="2" name="Footer Placeholder 1"/>
          <p:cNvSpPr>
            <a:spLocks noGrp="1"/>
          </p:cNvSpPr>
          <p:nvPr>
            <p:ph type="ftr" sz="quarter" idx="11"/>
          </p:nvPr>
        </p:nvSpPr>
        <p:spPr/>
        <p:txBody>
          <a:bodyPr/>
          <a:lstStyle/>
          <a:p>
            <a:r>
              <a:rPr lang="en-US" smtClean="0"/>
              <a:t>April 3, 2018</a:t>
            </a:r>
            <a:endParaRPr 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Come Back to Sculling Days</a:t>
            </a:r>
          </a:p>
        </p:txBody>
      </p:sp>
      <p:sp>
        <p:nvSpPr>
          <p:cNvPr id="3" name="Content Placeholder 2"/>
          <p:cNvSpPr>
            <a:spLocks noGrp="1"/>
          </p:cNvSpPr>
          <p:nvPr>
            <p:ph idx="1"/>
          </p:nvPr>
        </p:nvSpPr>
        <p:spPr>
          <a:xfrm>
            <a:off x="677334" y="1930401"/>
            <a:ext cx="8596668" cy="4110962"/>
          </a:xfrm>
        </p:spPr>
        <p:txBody>
          <a:bodyPr>
            <a:normAutofit lnSpcReduction="10000"/>
          </a:bodyPr>
          <a:lstStyle/>
          <a:p>
            <a:r>
              <a:rPr lang="en-US" sz="2800" dirty="0"/>
              <a:t>MRRA pays for 2 coaching sessions</a:t>
            </a:r>
          </a:p>
          <a:p>
            <a:r>
              <a:rPr lang="en-US" sz="2800" dirty="0"/>
              <a:t>Welcome back prior years LT scull (email going 4-5 years past) and Sweep Rowers</a:t>
            </a:r>
          </a:p>
          <a:p>
            <a:r>
              <a:rPr lang="en-US" sz="2800" dirty="0"/>
              <a:t>Current members welcome</a:t>
            </a:r>
          </a:p>
          <a:p>
            <a:r>
              <a:rPr lang="en-US" sz="2800" dirty="0"/>
              <a:t>Refresher on how to carry boat, puts the oars in, row</a:t>
            </a:r>
          </a:p>
          <a:p>
            <a:r>
              <a:rPr lang="en-US" sz="2800" dirty="0"/>
              <a:t>Use Barge for Sweep</a:t>
            </a:r>
          </a:p>
          <a:p>
            <a:r>
              <a:rPr lang="en-US" sz="2800" dirty="0"/>
              <a:t>Estimate mid May and Learn to Row Day (June 2)</a:t>
            </a:r>
          </a:p>
        </p:txBody>
      </p:sp>
      <p:sp>
        <p:nvSpPr>
          <p:cNvPr id="4" name="Footer Placeholder 3"/>
          <p:cNvSpPr>
            <a:spLocks noGrp="1"/>
          </p:cNvSpPr>
          <p:nvPr>
            <p:ph type="ftr" sz="quarter" idx="11"/>
          </p:nvPr>
        </p:nvSpPr>
        <p:spPr/>
        <p:txBody>
          <a:bodyPr/>
          <a:lstStyle/>
          <a:p>
            <a:r>
              <a:rPr lang="en-US" smtClean="0"/>
              <a:t>April 3, 2018</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982772" y="274263"/>
            <a:ext cx="8226458" cy="1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nchor="b"/>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r>
              <a:rPr lang="en-US" altLang="en-US" sz="3600" b="1" dirty="0">
                <a:solidFill>
                  <a:schemeClr val="accent1">
                    <a:lumMod val="75000"/>
                  </a:schemeClr>
                </a:solidFill>
                <a:latin typeface="Arial" panose="020B0604020202020204" pitchFamily="34" charset="0"/>
                <a:cs typeface="Arial" panose="020B0604020202020204" pitchFamily="34" charset="0"/>
              </a:rPr>
              <a:t>Learn to Sweep – Masters </a:t>
            </a:r>
          </a:p>
        </p:txBody>
      </p:sp>
      <p:sp>
        <p:nvSpPr>
          <p:cNvPr id="13314" name="Text Box 2"/>
          <p:cNvSpPr txBox="1">
            <a:spLocks noChangeArrowheads="1"/>
          </p:cNvSpPr>
          <p:nvPr/>
        </p:nvSpPr>
        <p:spPr bwMode="auto">
          <a:xfrm>
            <a:off x="1332411" y="1417025"/>
            <a:ext cx="9257329" cy="5358667"/>
          </a:xfrm>
          <a:prstGeom prst="rect">
            <a:avLst/>
          </a:prstGeom>
          <a:noFill/>
          <a:ln>
            <a:noFill/>
          </a:ln>
          <a:effectLst/>
        </p:spPr>
        <p:txBody>
          <a:bodyPr lIns="91349" tIns="91349" rIns="91349" bIns="91349"/>
          <a:lstStyle>
            <a:lvl1pPr marL="342900" indent="-341630" defTabSz="-635">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rgbClr val="FFFFFF"/>
                </a:solidFill>
                <a:latin typeface="Times New Roman" panose="02020603050405020304" pitchFamily="18" charset="0"/>
                <a:ea typeface="WenQuanYi Micro Hei" charset="0"/>
                <a:cs typeface="WenQuanYi Micro Hei" charset="0"/>
              </a:defRPr>
            </a:lvl1pPr>
            <a:lvl2pPr defTabSz="-635">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rgbClr val="FFFFFF"/>
                </a:solidFill>
                <a:latin typeface="Times New Roman" panose="02020603050405020304" pitchFamily="18" charset="0"/>
                <a:ea typeface="WenQuanYi Micro Hei" charset="0"/>
                <a:cs typeface="WenQuanYi Micro Hei" charset="0"/>
              </a:defRPr>
            </a:lvl2pPr>
            <a:lvl3pPr defTabSz="-635">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rgbClr val="FFFFFF"/>
                </a:solidFill>
                <a:latin typeface="Times New Roman" panose="02020603050405020304" pitchFamily="18" charset="0"/>
                <a:ea typeface="WenQuanYi Micro Hei" charset="0"/>
                <a:cs typeface="WenQuanYi Micro Hei" charset="0"/>
              </a:defRPr>
            </a:lvl3pPr>
            <a:lvl4pPr defTabSz="-635">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rgbClr val="FFFFFF"/>
                </a:solidFill>
                <a:latin typeface="Times New Roman" panose="02020603050405020304" pitchFamily="18" charset="0"/>
                <a:ea typeface="WenQuanYi Micro Hei" charset="0"/>
                <a:cs typeface="WenQuanYi Micro Hei" charset="0"/>
              </a:defRPr>
            </a:lvl4pPr>
            <a:lvl5pPr defTabSz="-635">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rgbClr val="FFFFFF"/>
                </a:solidFill>
                <a:latin typeface="Times New Roman" panose="02020603050405020304" pitchFamily="18" charset="0"/>
                <a:ea typeface="WenQuanYi Micro Hei" charset="0"/>
                <a:cs typeface="WenQuanYi Micro Hei"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rgbClr val="FFFFFF"/>
                </a:solidFill>
                <a:latin typeface="Times New Roman" panose="02020603050405020304" pitchFamily="18" charset="0"/>
                <a:ea typeface="WenQuanYi Micro Hei" charset="0"/>
                <a:cs typeface="WenQuanYi Micro Hei"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rgbClr val="FFFFFF"/>
                </a:solidFill>
                <a:latin typeface="Times New Roman" panose="02020603050405020304" pitchFamily="18" charset="0"/>
                <a:ea typeface="WenQuanYi Micro Hei" charset="0"/>
                <a:cs typeface="WenQuanYi Micro Hei"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rgbClr val="FFFFFF"/>
                </a:solidFill>
                <a:latin typeface="Times New Roman" panose="02020603050405020304" pitchFamily="18" charset="0"/>
                <a:ea typeface="WenQuanYi Micro Hei" charset="0"/>
                <a:cs typeface="WenQuanYi Micro Hei"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rgbClr val="FFFFFF"/>
                </a:solidFill>
                <a:latin typeface="Times New Roman" panose="02020603050405020304" pitchFamily="18" charset="0"/>
                <a:ea typeface="WenQuanYi Micro Hei" charset="0"/>
                <a:cs typeface="WenQuanYi Micro Hei" charset="0"/>
              </a:defRPr>
            </a:lvl9pPr>
          </a:lstStyle>
          <a:p>
            <a:pPr>
              <a:spcBef>
                <a:spcPts val="720"/>
              </a:spcBef>
              <a:defRPr/>
            </a:pPr>
            <a:r>
              <a:rPr lang="en-US" sz="2430" dirty="0">
                <a:solidFill>
                  <a:srgbClr val="000000"/>
                </a:solidFill>
              </a:rPr>
              <a:t>Need commitment of at least 8 -10 sweep rowers (max 20)</a:t>
            </a:r>
          </a:p>
          <a:p>
            <a:pPr>
              <a:spcBef>
                <a:spcPts val="720"/>
              </a:spcBef>
              <a:buSzPct val="167000"/>
              <a:buFont typeface="Arial" panose="020B0604020202020204" pitchFamily="34" charset="0"/>
              <a:buChar char="•"/>
              <a:defRPr/>
            </a:pPr>
            <a:r>
              <a:rPr lang="en-US" sz="2430" dirty="0">
                <a:solidFill>
                  <a:srgbClr val="000000"/>
                </a:solidFill>
              </a:rPr>
              <a:t>Three @ 4-week programs, 2 rows/week </a:t>
            </a:r>
          </a:p>
          <a:p>
            <a:pPr>
              <a:spcBef>
                <a:spcPts val="720"/>
              </a:spcBef>
              <a:buSzPct val="167000"/>
              <a:buFont typeface="Arial" panose="020B0604020202020204" pitchFamily="34" charset="0"/>
              <a:buChar char="•"/>
              <a:defRPr/>
            </a:pPr>
            <a:r>
              <a:rPr lang="en-US" sz="2430" dirty="0">
                <a:solidFill>
                  <a:srgbClr val="000000"/>
                </a:solidFill>
              </a:rPr>
              <a:t>Start mid June</a:t>
            </a:r>
          </a:p>
          <a:p>
            <a:pPr>
              <a:spcBef>
                <a:spcPts val="720"/>
              </a:spcBef>
              <a:buSzPct val="167000"/>
              <a:buFont typeface="Arial" panose="020B0604020202020204" pitchFamily="34" charset="0"/>
              <a:buChar char="•"/>
              <a:defRPr/>
            </a:pPr>
            <a:r>
              <a:rPr lang="en-US" sz="2430" dirty="0">
                <a:solidFill>
                  <a:srgbClr val="000000"/>
                </a:solidFill>
              </a:rPr>
              <a:t>Mon  &amp; Wed evening 6 - 7:30pm</a:t>
            </a:r>
          </a:p>
          <a:p>
            <a:pPr>
              <a:spcBef>
                <a:spcPts val="720"/>
              </a:spcBef>
              <a:buSzPct val="167000"/>
              <a:buFont typeface="Arial" panose="020B0604020202020204" pitchFamily="34" charset="0"/>
              <a:buChar char="•"/>
              <a:defRPr/>
            </a:pPr>
            <a:r>
              <a:rPr lang="en-US" sz="2430" dirty="0">
                <a:solidFill>
                  <a:srgbClr val="000000"/>
                </a:solidFill>
              </a:rPr>
              <a:t>Saturday only program – 8 rows (try this if enough interest)</a:t>
            </a:r>
          </a:p>
          <a:p>
            <a:pPr>
              <a:spcBef>
                <a:spcPts val="720"/>
              </a:spcBef>
              <a:buSzPct val="167000"/>
              <a:buFont typeface="Arial" panose="020B0604020202020204" pitchFamily="34" charset="0"/>
              <a:buChar char="•"/>
              <a:defRPr/>
            </a:pPr>
            <a:r>
              <a:rPr lang="en-US" sz="2430" dirty="0">
                <a:solidFill>
                  <a:srgbClr val="000000"/>
                </a:solidFill>
              </a:rPr>
              <a:t>Recommended Fee</a:t>
            </a:r>
          </a:p>
          <a:p>
            <a:pPr marL="412750" indent="-411480">
              <a:spcBef>
                <a:spcPts val="720"/>
              </a:spcBef>
              <a:buFont typeface="Courier New" panose="02070309020205020404" pitchFamily="49" charset="0"/>
              <a:buChar char="o"/>
              <a:defRPr/>
            </a:pPr>
            <a:r>
              <a:rPr lang="en-US" sz="2430" dirty="0">
                <a:solidFill>
                  <a:srgbClr val="000000"/>
                </a:solidFill>
              </a:rPr>
              <a:t>$99 for MRRA Members who are already paid sculling</a:t>
            </a:r>
          </a:p>
          <a:p>
            <a:pPr marL="412750" indent="-411480">
              <a:spcBef>
                <a:spcPts val="720"/>
              </a:spcBef>
              <a:buFont typeface="Courier New" panose="02070309020205020404" pitchFamily="49" charset="0"/>
              <a:buChar char="o"/>
              <a:defRPr/>
            </a:pPr>
            <a:r>
              <a:rPr lang="en-US" sz="2430" dirty="0">
                <a:solidFill>
                  <a:srgbClr val="000000"/>
                </a:solidFill>
              </a:rPr>
              <a:t>Non-member $125 or Bring a Friend special – both pay $99</a:t>
            </a:r>
          </a:p>
          <a:p>
            <a:pPr marL="412750" indent="-411480">
              <a:spcBef>
                <a:spcPts val="720"/>
              </a:spcBef>
              <a:buFont typeface="Courier New" panose="02070309020205020404" pitchFamily="49" charset="0"/>
              <a:buChar char="o"/>
              <a:defRPr/>
            </a:pPr>
            <a:r>
              <a:rPr lang="en-US" sz="2430" dirty="0">
                <a:solidFill>
                  <a:srgbClr val="000000"/>
                </a:solidFill>
              </a:rPr>
              <a:t> Must become non-voting members after Session 2 at $75 each</a:t>
            </a:r>
          </a:p>
          <a:p>
            <a:pPr>
              <a:spcBef>
                <a:spcPts val="720"/>
              </a:spcBef>
              <a:defRPr/>
            </a:pPr>
            <a:r>
              <a:rPr lang="en-US" sz="2430" dirty="0">
                <a:solidFill>
                  <a:srgbClr val="000000"/>
                </a:solidFill>
              </a:rPr>
              <a:t>Coach: </a:t>
            </a:r>
            <a:r>
              <a:rPr lang="en-US" sz="2430" dirty="0" smtClean="0">
                <a:solidFill>
                  <a:srgbClr val="000000"/>
                </a:solidFill>
              </a:rPr>
              <a:t>Jonah </a:t>
            </a:r>
            <a:r>
              <a:rPr lang="en-US" sz="2430" dirty="0" err="1" smtClean="0">
                <a:solidFill>
                  <a:srgbClr val="000000"/>
                </a:solidFill>
              </a:rPr>
              <a:t>Sakala</a:t>
            </a:r>
            <a:endParaRPr lang="en-US" sz="2430" dirty="0">
              <a:solidFill>
                <a:srgbClr val="000000"/>
              </a:solidFill>
            </a:endParaRPr>
          </a:p>
          <a:p>
            <a:pPr>
              <a:spcBef>
                <a:spcPts val="720"/>
              </a:spcBef>
              <a:defRPr/>
            </a:pPr>
            <a:r>
              <a:rPr lang="en-US" sz="2430" dirty="0">
                <a:solidFill>
                  <a:srgbClr val="000000"/>
                </a:solidFill>
              </a:rPr>
              <a:t>Program manager – Terry Freeman</a:t>
            </a:r>
          </a:p>
        </p:txBody>
      </p:sp>
      <p:sp>
        <p:nvSpPr>
          <p:cNvPr id="2" name="Footer Placeholder 1"/>
          <p:cNvSpPr>
            <a:spLocks noGrp="1"/>
          </p:cNvSpPr>
          <p:nvPr>
            <p:ph type="ftr" sz="quarter" idx="11"/>
          </p:nvPr>
        </p:nvSpPr>
        <p:spPr>
          <a:xfrm>
            <a:off x="442555" y="6495453"/>
            <a:ext cx="6297612" cy="365125"/>
          </a:xfrm>
        </p:spPr>
        <p:txBody>
          <a:bodyPr/>
          <a:lstStyle/>
          <a:p>
            <a:r>
              <a:rPr lang="en-US" smtClean="0"/>
              <a:t>April 3, 2018</a:t>
            </a:r>
            <a:endParaRPr 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982772" y="274263"/>
            <a:ext cx="8226458" cy="1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nchor="b"/>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r>
              <a:rPr lang="en-US" altLang="en-US" sz="3600" b="1" dirty="0">
                <a:solidFill>
                  <a:schemeClr val="accent1">
                    <a:lumMod val="75000"/>
                  </a:schemeClr>
                </a:solidFill>
                <a:latin typeface="Arial" panose="020B0604020202020204" pitchFamily="34" charset="0"/>
                <a:cs typeface="Arial" panose="020B0604020202020204" pitchFamily="34" charset="0"/>
              </a:rPr>
              <a:t>Masters Sweep I/II</a:t>
            </a:r>
          </a:p>
        </p:txBody>
      </p:sp>
      <p:sp>
        <p:nvSpPr>
          <p:cNvPr id="24579" name="Text Box 2"/>
          <p:cNvSpPr txBox="1">
            <a:spLocks noChangeArrowheads="1"/>
          </p:cNvSpPr>
          <p:nvPr/>
        </p:nvSpPr>
        <p:spPr bwMode="auto">
          <a:xfrm>
            <a:off x="1982772" y="1417025"/>
            <a:ext cx="8226458" cy="508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lstStyle>
            <a:lvl1pPr marL="504825" indent="-463550"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04825" algn="l"/>
                <a:tab pos="617220" algn="l"/>
                <a:tab pos="1074420" algn="l"/>
                <a:tab pos="1531620" algn="l"/>
                <a:tab pos="1988820" algn="l"/>
                <a:tab pos="2446020" algn="l"/>
                <a:tab pos="2903220" algn="l"/>
                <a:tab pos="3360420" algn="l"/>
                <a:tab pos="3817620" algn="l"/>
                <a:tab pos="4274820" algn="l"/>
                <a:tab pos="4732020" algn="l"/>
                <a:tab pos="5189220" algn="l"/>
                <a:tab pos="5646420" algn="l"/>
                <a:tab pos="6103620" algn="l"/>
                <a:tab pos="6560820" algn="l"/>
                <a:tab pos="7018020" algn="l"/>
                <a:tab pos="7475220" algn="l"/>
                <a:tab pos="7932420" algn="l"/>
                <a:tab pos="8389620" algn="l"/>
                <a:tab pos="8846820" algn="l"/>
                <a:tab pos="930402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spcBef>
                <a:spcPts val="720"/>
              </a:spcBef>
              <a:buSzPct val="167000"/>
              <a:buFont typeface="Arial" panose="020B0604020202020204" pitchFamily="34" charset="0"/>
              <a:buChar char="•"/>
            </a:pPr>
            <a:r>
              <a:rPr lang="en-US" altLang="en-US" sz="2430" dirty="0">
                <a:solidFill>
                  <a:srgbClr val="000000"/>
                </a:solidFill>
              </a:rPr>
              <a:t>12 weeks each</a:t>
            </a:r>
          </a:p>
          <a:p>
            <a:pPr eaLnBrk="1" hangingPunct="1">
              <a:spcBef>
                <a:spcPts val="720"/>
              </a:spcBef>
              <a:buSzPct val="167000"/>
              <a:buFont typeface="Arial" panose="020B0604020202020204" pitchFamily="34" charset="0"/>
              <a:buChar char="•"/>
            </a:pPr>
            <a:r>
              <a:rPr lang="en-US" altLang="en-US" sz="2430" dirty="0">
                <a:solidFill>
                  <a:srgbClr val="000000"/>
                </a:solidFill>
              </a:rPr>
              <a:t>2 rows/</a:t>
            </a:r>
            <a:r>
              <a:rPr lang="en-US" altLang="en-US" sz="2430" dirty="0" err="1">
                <a:solidFill>
                  <a:srgbClr val="000000"/>
                </a:solidFill>
              </a:rPr>
              <a:t>wk</a:t>
            </a:r>
            <a:r>
              <a:rPr lang="en-US" altLang="en-US" sz="2430" dirty="0">
                <a:solidFill>
                  <a:srgbClr val="000000"/>
                </a:solidFill>
              </a:rPr>
              <a:t> = 24 sessions:  </a:t>
            </a:r>
          </a:p>
          <a:p>
            <a:pPr eaLnBrk="1" hangingPunct="1">
              <a:spcBef>
                <a:spcPts val="720"/>
              </a:spcBef>
              <a:buSzPct val="167000"/>
              <a:buFont typeface="Arial" panose="020B0604020202020204" pitchFamily="34" charset="0"/>
              <a:buChar char="•"/>
            </a:pPr>
            <a:r>
              <a:rPr lang="en-US" altLang="en-US" sz="2430" dirty="0">
                <a:solidFill>
                  <a:srgbClr val="000000"/>
                </a:solidFill>
              </a:rPr>
              <a:t>Mon-Wed evening</a:t>
            </a:r>
          </a:p>
          <a:p>
            <a:pPr eaLnBrk="1" hangingPunct="1">
              <a:spcBef>
                <a:spcPts val="720"/>
              </a:spcBef>
              <a:buSzPct val="167000"/>
              <a:buFont typeface="Arial" panose="020B0604020202020204" pitchFamily="34" charset="0"/>
              <a:buChar char="•"/>
            </a:pPr>
            <a:r>
              <a:rPr lang="en-US" altLang="en-US" sz="2430" dirty="0">
                <a:solidFill>
                  <a:srgbClr val="000000"/>
                </a:solidFill>
              </a:rPr>
              <a:t>Start late April/ early May</a:t>
            </a:r>
          </a:p>
          <a:p>
            <a:pPr eaLnBrk="1" hangingPunct="1">
              <a:spcBef>
                <a:spcPts val="720"/>
              </a:spcBef>
              <a:buSzPct val="167000"/>
              <a:buFont typeface="Arial" panose="020B0604020202020204" pitchFamily="34" charset="0"/>
              <a:buChar char="•"/>
            </a:pPr>
            <a:r>
              <a:rPr lang="en-US" altLang="en-US" sz="2430" dirty="0">
                <a:solidFill>
                  <a:srgbClr val="000000"/>
                </a:solidFill>
              </a:rPr>
              <a:t>Includes coaching;  coxing if available; more experienced will try the 4-</a:t>
            </a:r>
          </a:p>
          <a:p>
            <a:pPr eaLnBrk="1" hangingPunct="1">
              <a:spcBef>
                <a:spcPts val="720"/>
              </a:spcBef>
              <a:buSzPct val="167000"/>
              <a:buFont typeface="Arial" panose="020B0604020202020204" pitchFamily="34" charset="0"/>
              <a:buChar char="•"/>
            </a:pPr>
            <a:r>
              <a:rPr lang="en-US" altLang="en-US" sz="2430" dirty="0">
                <a:solidFill>
                  <a:srgbClr val="000000"/>
                </a:solidFill>
              </a:rPr>
              <a:t>Race in Masters Regionals in July, TRR, HOCR</a:t>
            </a:r>
          </a:p>
          <a:p>
            <a:pPr eaLnBrk="1" hangingPunct="1">
              <a:spcBef>
                <a:spcPts val="720"/>
              </a:spcBef>
            </a:pPr>
            <a:endParaRPr lang="en-US" altLang="en-US" sz="2430" dirty="0">
              <a:solidFill>
                <a:srgbClr val="000000"/>
              </a:solidFill>
            </a:endParaRPr>
          </a:p>
          <a:p>
            <a:pPr eaLnBrk="1" hangingPunct="1">
              <a:spcBef>
                <a:spcPts val="720"/>
              </a:spcBef>
            </a:pPr>
            <a:r>
              <a:rPr lang="en-US" altLang="en-US" sz="2430" dirty="0">
                <a:solidFill>
                  <a:srgbClr val="000000"/>
                </a:solidFill>
              </a:rPr>
              <a:t>Recommended Fee :  $325</a:t>
            </a:r>
          </a:p>
          <a:p>
            <a:pPr eaLnBrk="1" hangingPunct="1">
              <a:spcBef>
                <a:spcPts val="720"/>
              </a:spcBef>
            </a:pPr>
            <a:r>
              <a:rPr lang="en-US" altLang="en-US" sz="2430" dirty="0">
                <a:solidFill>
                  <a:srgbClr val="000000"/>
                </a:solidFill>
              </a:rPr>
              <a:t>Coach:  Alex </a:t>
            </a:r>
            <a:r>
              <a:rPr lang="en-US" altLang="en-US" sz="2430" dirty="0" err="1" smtClean="0">
                <a:solidFill>
                  <a:srgbClr val="000000"/>
                </a:solidFill>
              </a:rPr>
              <a:t>Gavriel</a:t>
            </a:r>
            <a:endParaRPr lang="en-US" altLang="en-US" sz="2430" dirty="0">
              <a:solidFill>
                <a:srgbClr val="000000"/>
              </a:solidFill>
            </a:endParaRPr>
          </a:p>
          <a:p>
            <a:pPr eaLnBrk="1" hangingPunct="1">
              <a:spcBef>
                <a:spcPts val="720"/>
              </a:spcBef>
            </a:pPr>
            <a:r>
              <a:rPr lang="en-US" altLang="en-US" sz="2430" dirty="0">
                <a:solidFill>
                  <a:srgbClr val="000000"/>
                </a:solidFill>
              </a:rPr>
              <a:t>Program manager –Jody DeCarolis</a:t>
            </a:r>
          </a:p>
        </p:txBody>
      </p:sp>
      <p:sp>
        <p:nvSpPr>
          <p:cNvPr id="2" name="Footer Placeholder 1"/>
          <p:cNvSpPr>
            <a:spLocks noGrp="1"/>
          </p:cNvSpPr>
          <p:nvPr>
            <p:ph type="ftr" sz="quarter" idx="11"/>
          </p:nvPr>
        </p:nvSpPr>
        <p:spPr/>
        <p:txBody>
          <a:bodyPr/>
          <a:lstStyle/>
          <a:p>
            <a:r>
              <a:rPr lang="en-US" smtClean="0"/>
              <a:t>April 3, 2018</a:t>
            </a:r>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677334" y="373742"/>
            <a:ext cx="9041432" cy="1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nchor="ct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buClrTx/>
              <a:buFontTx/>
              <a:buNone/>
            </a:pPr>
            <a:r>
              <a:rPr lang="en-US" altLang="en-US" sz="3960" dirty="0">
                <a:solidFill>
                  <a:schemeClr val="accent1">
                    <a:lumMod val="75000"/>
                  </a:schemeClr>
                </a:solidFill>
                <a:latin typeface="Arial" panose="020B0604020202020204" pitchFamily="34" charset="0"/>
                <a:cs typeface="Arial" panose="020B0604020202020204" pitchFamily="34" charset="0"/>
              </a:rPr>
              <a:t>Open Sweep Men/Women </a:t>
            </a:r>
            <a:r>
              <a:rPr lang="en-US" altLang="en-US" sz="3960" dirty="0" smtClean="0">
                <a:solidFill>
                  <a:schemeClr val="accent1">
                    <a:lumMod val="75000"/>
                  </a:schemeClr>
                </a:solidFill>
                <a:latin typeface="Arial" panose="020B0604020202020204" pitchFamily="34" charset="0"/>
                <a:cs typeface="Arial" panose="020B0604020202020204" pitchFamily="34" charset="0"/>
              </a:rPr>
              <a:t>Summer</a:t>
            </a:r>
            <a:endParaRPr lang="en-US" altLang="en-US" sz="3960" dirty="0">
              <a:solidFill>
                <a:schemeClr val="accent1">
                  <a:lumMod val="75000"/>
                </a:schemeClr>
              </a:solidFill>
              <a:latin typeface="Arial" panose="020B0604020202020204" pitchFamily="34" charset="0"/>
              <a:cs typeface="Arial" panose="020B0604020202020204" pitchFamily="34" charset="0"/>
            </a:endParaRPr>
          </a:p>
        </p:txBody>
      </p:sp>
      <p:sp>
        <p:nvSpPr>
          <p:cNvPr id="25603" name="Text Box 2"/>
          <p:cNvSpPr txBox="1">
            <a:spLocks noChangeArrowheads="1"/>
          </p:cNvSpPr>
          <p:nvPr/>
        </p:nvSpPr>
        <p:spPr bwMode="auto">
          <a:xfrm>
            <a:off x="1266738" y="1384184"/>
            <a:ext cx="9420835" cy="543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marL="342900" indent="-341630"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1pPr>
            <a:lvl2pPr indent="-284480"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spcBef>
                <a:spcPts val="720"/>
              </a:spcBef>
            </a:pPr>
            <a:r>
              <a:rPr lang="en-US" altLang="en-US" sz="2430" dirty="0" smtClean="0">
                <a:solidFill>
                  <a:srgbClr val="000000"/>
                </a:solidFill>
              </a:rPr>
              <a:t>Summer Student for </a:t>
            </a:r>
            <a:r>
              <a:rPr lang="en-US" altLang="en-US" sz="2430" dirty="0">
                <a:solidFill>
                  <a:srgbClr val="000000"/>
                </a:solidFill>
              </a:rPr>
              <a:t>experienced sweep rowers looking to compete at local and national races</a:t>
            </a:r>
          </a:p>
          <a:p>
            <a:pPr marL="344170" indent="-342900" eaLnBrk="1" hangingPunct="1">
              <a:spcBef>
                <a:spcPts val="720"/>
              </a:spcBef>
              <a:buFont typeface="Arial" panose="020B0604020202020204" pitchFamily="34" charset="0"/>
              <a:buChar char="•"/>
            </a:pPr>
            <a:r>
              <a:rPr lang="en-US" altLang="en-US" sz="2430" dirty="0">
                <a:solidFill>
                  <a:srgbClr val="000000"/>
                </a:solidFill>
              </a:rPr>
              <a:t>Structure like Logbook Sculling</a:t>
            </a:r>
          </a:p>
          <a:p>
            <a:pPr marL="344170" indent="-342900" eaLnBrk="1" hangingPunct="1">
              <a:spcBef>
                <a:spcPts val="720"/>
              </a:spcBef>
              <a:buFont typeface="Arial" panose="020B0604020202020204" pitchFamily="34" charset="0"/>
              <a:buChar char="•"/>
            </a:pPr>
            <a:r>
              <a:rPr lang="en-US" altLang="en-US" sz="2430" dirty="0" smtClean="0">
                <a:solidFill>
                  <a:srgbClr val="000000"/>
                </a:solidFill>
              </a:rPr>
              <a:t>$125 </a:t>
            </a:r>
            <a:r>
              <a:rPr lang="en-US" altLang="en-US" sz="2430" dirty="0">
                <a:solidFill>
                  <a:srgbClr val="000000"/>
                </a:solidFill>
              </a:rPr>
              <a:t>for </a:t>
            </a:r>
            <a:r>
              <a:rPr lang="en-US" altLang="en-US" sz="2430" dirty="0" smtClean="0">
                <a:solidFill>
                  <a:srgbClr val="000000"/>
                </a:solidFill>
              </a:rPr>
              <a:t>summer student (plus $75 summer student membership)</a:t>
            </a:r>
            <a:endParaRPr lang="en-US" altLang="en-US" sz="2430" dirty="0">
              <a:solidFill>
                <a:srgbClr val="000000"/>
              </a:solidFill>
            </a:endParaRPr>
          </a:p>
          <a:p>
            <a:pPr marL="344170" indent="-342900" eaLnBrk="1" hangingPunct="1">
              <a:spcBef>
                <a:spcPts val="720"/>
              </a:spcBef>
              <a:buFont typeface="Arial" panose="020B0604020202020204" pitchFamily="34" charset="0"/>
              <a:buChar char="•"/>
            </a:pPr>
            <a:r>
              <a:rPr lang="en-US" altLang="en-US" sz="2430" dirty="0">
                <a:solidFill>
                  <a:srgbClr val="000000"/>
                </a:solidFill>
              </a:rPr>
              <a:t>Coach: </a:t>
            </a:r>
            <a:r>
              <a:rPr lang="en-US" altLang="en-US" sz="2430" dirty="0" smtClean="0">
                <a:solidFill>
                  <a:srgbClr val="000000"/>
                </a:solidFill>
              </a:rPr>
              <a:t>Yes, TBD</a:t>
            </a:r>
            <a:endParaRPr lang="en-US" altLang="en-US" sz="2430" dirty="0">
              <a:solidFill>
                <a:srgbClr val="000000"/>
              </a:solidFill>
            </a:endParaRPr>
          </a:p>
          <a:p>
            <a:pPr marL="344170" indent="-342900" eaLnBrk="1" hangingPunct="1">
              <a:spcBef>
                <a:spcPts val="720"/>
              </a:spcBef>
              <a:buFont typeface="Arial" panose="020B0604020202020204" pitchFamily="34" charset="0"/>
              <a:buChar char="•"/>
            </a:pPr>
            <a:r>
              <a:rPr lang="en-US" altLang="en-US" sz="2430" dirty="0">
                <a:solidFill>
                  <a:srgbClr val="000000"/>
                </a:solidFill>
              </a:rPr>
              <a:t>Coxswain – Not paid; gets free base </a:t>
            </a:r>
            <a:r>
              <a:rPr lang="en-US" altLang="en-US" sz="2430" dirty="0" smtClean="0">
                <a:solidFill>
                  <a:srgbClr val="000000"/>
                </a:solidFill>
              </a:rPr>
              <a:t>membership &amp; restricted sculling (must pass </a:t>
            </a:r>
            <a:r>
              <a:rPr lang="en-US" altLang="en-US" sz="2430" dirty="0" err="1" smtClean="0">
                <a:solidFill>
                  <a:srgbClr val="000000"/>
                </a:solidFill>
              </a:rPr>
              <a:t>boatcaptains</a:t>
            </a:r>
            <a:r>
              <a:rPr lang="en-US" altLang="en-US" sz="2430" dirty="0" smtClean="0">
                <a:solidFill>
                  <a:srgbClr val="000000"/>
                </a:solidFill>
              </a:rPr>
              <a:t> test)</a:t>
            </a:r>
            <a:endParaRPr lang="en-US" altLang="en-US" sz="2430" dirty="0">
              <a:solidFill>
                <a:srgbClr val="000000"/>
              </a:solidFill>
            </a:endParaRPr>
          </a:p>
          <a:p>
            <a:pPr marL="344170" indent="-342900" eaLnBrk="1" hangingPunct="1">
              <a:spcBef>
                <a:spcPts val="720"/>
              </a:spcBef>
              <a:buFont typeface="Arial" panose="020B0604020202020204" pitchFamily="34" charset="0"/>
              <a:buChar char="•"/>
            </a:pPr>
            <a:r>
              <a:rPr lang="en-US" altLang="en-US" sz="2430" dirty="0">
                <a:solidFill>
                  <a:srgbClr val="000000"/>
                </a:solidFill>
              </a:rPr>
              <a:t>Row 2</a:t>
            </a:r>
            <a:r>
              <a:rPr lang="en-US" altLang="en-US" sz="2430" dirty="0" smtClean="0">
                <a:solidFill>
                  <a:srgbClr val="000000"/>
                </a:solidFill>
              </a:rPr>
              <a:t> </a:t>
            </a:r>
            <a:r>
              <a:rPr lang="en-US" altLang="en-US" sz="2430" dirty="0">
                <a:solidFill>
                  <a:srgbClr val="000000"/>
                </a:solidFill>
              </a:rPr>
              <a:t>times/week </a:t>
            </a:r>
            <a:r>
              <a:rPr lang="en-US" altLang="en-US" sz="2430" dirty="0" smtClean="0">
                <a:solidFill>
                  <a:srgbClr val="000000"/>
                </a:solidFill>
              </a:rPr>
              <a:t>on Tues – Thurs evening</a:t>
            </a:r>
            <a:endParaRPr lang="en-US" altLang="en-US" sz="2430" dirty="0">
              <a:solidFill>
                <a:srgbClr val="000000"/>
              </a:solidFill>
            </a:endParaRPr>
          </a:p>
          <a:p>
            <a:pPr marL="344170" indent="-342900" eaLnBrk="1" hangingPunct="1">
              <a:spcBef>
                <a:spcPts val="720"/>
              </a:spcBef>
              <a:buFont typeface="Arial" panose="020B0604020202020204" pitchFamily="34" charset="0"/>
              <a:buChar char="•"/>
            </a:pPr>
            <a:r>
              <a:rPr lang="en-US" altLang="en-US" sz="2430" dirty="0">
                <a:solidFill>
                  <a:srgbClr val="000000"/>
                </a:solidFill>
              </a:rPr>
              <a:t>$</a:t>
            </a:r>
            <a:r>
              <a:rPr lang="en-US" altLang="en-US" sz="2430" dirty="0" smtClean="0">
                <a:solidFill>
                  <a:srgbClr val="000000"/>
                </a:solidFill>
              </a:rPr>
              <a:t>125  </a:t>
            </a:r>
            <a:r>
              <a:rPr lang="en-US" altLang="en-US" sz="2430" dirty="0">
                <a:solidFill>
                  <a:srgbClr val="000000"/>
                </a:solidFill>
              </a:rPr>
              <a:t>for off-peak sculling </a:t>
            </a:r>
          </a:p>
          <a:p>
            <a:pPr marL="344170" indent="-342900" eaLnBrk="1" hangingPunct="1">
              <a:spcBef>
                <a:spcPts val="720"/>
              </a:spcBef>
              <a:buFont typeface="Arial" panose="020B0604020202020204" pitchFamily="34" charset="0"/>
              <a:buChar char="•"/>
            </a:pPr>
            <a:r>
              <a:rPr lang="en-US" altLang="en-US" sz="2430" dirty="0" smtClean="0">
                <a:solidFill>
                  <a:srgbClr val="000000"/>
                </a:solidFill>
              </a:rPr>
              <a:t>Will be racing and will pay those fees separately</a:t>
            </a:r>
            <a:endParaRPr lang="en-US" altLang="en-US" sz="2430" dirty="0">
              <a:solidFill>
                <a:srgbClr val="000000"/>
              </a:solidFill>
            </a:endParaRPr>
          </a:p>
          <a:p>
            <a:pPr eaLnBrk="1" hangingPunct="1">
              <a:spcBef>
                <a:spcPts val="720"/>
              </a:spcBef>
            </a:pPr>
            <a:r>
              <a:rPr lang="en-US" altLang="en-US" sz="2430" dirty="0">
                <a:solidFill>
                  <a:srgbClr val="000000"/>
                </a:solidFill>
              </a:rPr>
              <a:t>Board Liaison– Karen Scammell</a:t>
            </a:r>
          </a:p>
          <a:p>
            <a:pPr lvl="1" eaLnBrk="1" hangingPunct="1">
              <a:spcBef>
                <a:spcPts val="630"/>
              </a:spcBef>
            </a:pPr>
            <a:r>
              <a:rPr lang="en-US" altLang="en-US" sz="2430" dirty="0">
                <a:solidFill>
                  <a:srgbClr val="000000"/>
                </a:solidFill>
              </a:rPr>
              <a:t>Program Manager – Mike </a:t>
            </a:r>
            <a:r>
              <a:rPr lang="en-US" altLang="en-US" sz="2430" dirty="0" err="1">
                <a:solidFill>
                  <a:srgbClr val="000000"/>
                </a:solidFill>
              </a:rPr>
              <a:t>Carenza</a:t>
            </a:r>
            <a:r>
              <a:rPr lang="en-US" altLang="en-US" sz="2430" dirty="0">
                <a:solidFill>
                  <a:srgbClr val="000000"/>
                </a:solidFill>
              </a:rPr>
              <a:t> Scholz</a:t>
            </a:r>
          </a:p>
        </p:txBody>
      </p:sp>
      <p:sp>
        <p:nvSpPr>
          <p:cNvPr id="2" name="Footer Placeholder 1"/>
          <p:cNvSpPr>
            <a:spLocks noGrp="1"/>
          </p:cNvSpPr>
          <p:nvPr>
            <p:ph type="ftr" sz="quarter" idx="11"/>
          </p:nvPr>
        </p:nvSpPr>
        <p:spPr>
          <a:xfrm>
            <a:off x="5910594" y="6455736"/>
            <a:ext cx="6297612" cy="365125"/>
          </a:xfrm>
        </p:spPr>
        <p:txBody>
          <a:bodyPr/>
          <a:lstStyle/>
          <a:p>
            <a:r>
              <a:rPr lang="en-US" smtClean="0"/>
              <a:t>April 3, 2018</a:t>
            </a:r>
            <a:endParaRPr lang="en-US"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982772" y="274263"/>
            <a:ext cx="8226458" cy="1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nchor="b"/>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r>
              <a:rPr lang="en-US" altLang="en-US" sz="3600" b="1">
                <a:solidFill>
                  <a:srgbClr val="000000"/>
                </a:solidFill>
                <a:latin typeface="Arial" panose="020B0604020202020204" pitchFamily="34" charset="0"/>
                <a:cs typeface="Arial" panose="020B0604020202020204" pitchFamily="34" charset="0"/>
              </a:rPr>
              <a:t>Programs Summary</a:t>
            </a:r>
          </a:p>
        </p:txBody>
      </p:sp>
      <p:sp>
        <p:nvSpPr>
          <p:cNvPr id="26627" name="Text Box 2"/>
          <p:cNvSpPr txBox="1">
            <a:spLocks noChangeArrowheads="1"/>
          </p:cNvSpPr>
          <p:nvPr/>
        </p:nvSpPr>
        <p:spPr bwMode="auto">
          <a:xfrm>
            <a:off x="1394026" y="1601757"/>
            <a:ext cx="8815204" cy="443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lstStyle>
            <a:lvl1pPr marL="342900" indent="-341630"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spcBef>
                <a:spcPts val="720"/>
              </a:spcBef>
            </a:pPr>
            <a:r>
              <a:rPr lang="en-US" altLang="en-US" dirty="0" err="1">
                <a:solidFill>
                  <a:srgbClr val="000000"/>
                </a:solidFill>
              </a:rPr>
              <a:t>MSweep</a:t>
            </a:r>
            <a:r>
              <a:rPr lang="en-US" altLang="en-US" dirty="0">
                <a:solidFill>
                  <a:srgbClr val="000000"/>
                </a:solidFill>
              </a:rPr>
              <a:t> - (M/W, </a:t>
            </a:r>
            <a:r>
              <a:rPr lang="en-US" altLang="en-US" dirty="0" smtClean="0">
                <a:solidFill>
                  <a:srgbClr val="000000"/>
                </a:solidFill>
              </a:rPr>
              <a:t>6 </a:t>
            </a:r>
            <a:r>
              <a:rPr lang="en-US" altLang="en-US" dirty="0">
                <a:solidFill>
                  <a:srgbClr val="000000"/>
                </a:solidFill>
              </a:rPr>
              <a:t>pm)</a:t>
            </a:r>
          </a:p>
          <a:p>
            <a:pPr eaLnBrk="1" hangingPunct="1">
              <a:spcBef>
                <a:spcPts val="720"/>
              </a:spcBef>
            </a:pPr>
            <a:r>
              <a:rPr lang="en-US" altLang="en-US" dirty="0" err="1">
                <a:solidFill>
                  <a:srgbClr val="000000"/>
                </a:solidFill>
              </a:rPr>
              <a:t>OSweep</a:t>
            </a:r>
            <a:r>
              <a:rPr lang="en-US" altLang="en-US" dirty="0">
                <a:solidFill>
                  <a:srgbClr val="000000"/>
                </a:solidFill>
              </a:rPr>
              <a:t> Men/Women (T/</a:t>
            </a:r>
            <a:r>
              <a:rPr lang="en-US" altLang="en-US" dirty="0" err="1">
                <a:solidFill>
                  <a:srgbClr val="000000"/>
                </a:solidFill>
              </a:rPr>
              <a:t>Th</a:t>
            </a:r>
            <a:r>
              <a:rPr lang="en-US" altLang="en-US" dirty="0">
                <a:solidFill>
                  <a:srgbClr val="000000"/>
                </a:solidFill>
              </a:rPr>
              <a:t> </a:t>
            </a:r>
            <a:r>
              <a:rPr lang="en-US" altLang="en-US" dirty="0" smtClean="0">
                <a:solidFill>
                  <a:srgbClr val="000000"/>
                </a:solidFill>
              </a:rPr>
              <a:t>6pm )</a:t>
            </a:r>
            <a:endParaRPr lang="en-US" altLang="en-US" dirty="0">
              <a:solidFill>
                <a:srgbClr val="000000"/>
              </a:solidFill>
            </a:endParaRPr>
          </a:p>
          <a:p>
            <a:pPr eaLnBrk="1" hangingPunct="1">
              <a:spcBef>
                <a:spcPts val="720"/>
              </a:spcBef>
            </a:pPr>
            <a:r>
              <a:rPr lang="en-US" altLang="en-US" dirty="0" err="1">
                <a:solidFill>
                  <a:srgbClr val="000000"/>
                </a:solidFill>
              </a:rPr>
              <a:t>LTScull</a:t>
            </a:r>
            <a:r>
              <a:rPr lang="en-US" altLang="en-US" dirty="0">
                <a:solidFill>
                  <a:srgbClr val="000000"/>
                </a:solidFill>
              </a:rPr>
              <a:t> I - (</a:t>
            </a:r>
            <a:r>
              <a:rPr lang="en-US" altLang="en-US" dirty="0" err="1">
                <a:solidFill>
                  <a:srgbClr val="000000"/>
                </a:solidFill>
              </a:rPr>
              <a:t>Tu</a:t>
            </a:r>
            <a:r>
              <a:rPr lang="en-US" altLang="en-US" dirty="0">
                <a:solidFill>
                  <a:srgbClr val="000000"/>
                </a:solidFill>
              </a:rPr>
              <a:t> 6:30pm, Sat at 7am;  start after  LT Row Day)</a:t>
            </a:r>
          </a:p>
          <a:p>
            <a:pPr eaLnBrk="1" hangingPunct="1">
              <a:spcBef>
                <a:spcPts val="720"/>
              </a:spcBef>
            </a:pPr>
            <a:r>
              <a:rPr lang="en-US" altLang="en-US" dirty="0" err="1">
                <a:solidFill>
                  <a:srgbClr val="000000"/>
                </a:solidFill>
              </a:rPr>
              <a:t>LTScull</a:t>
            </a:r>
            <a:r>
              <a:rPr lang="en-US" altLang="en-US" dirty="0">
                <a:solidFill>
                  <a:srgbClr val="000000"/>
                </a:solidFill>
              </a:rPr>
              <a:t> II - (</a:t>
            </a:r>
            <a:r>
              <a:rPr lang="en-US" altLang="en-US" dirty="0" err="1">
                <a:solidFill>
                  <a:srgbClr val="000000"/>
                </a:solidFill>
              </a:rPr>
              <a:t>Tu</a:t>
            </a:r>
            <a:r>
              <a:rPr lang="en-US" altLang="en-US" dirty="0">
                <a:solidFill>
                  <a:srgbClr val="000000"/>
                </a:solidFill>
              </a:rPr>
              <a:t> 6:30pm, Sat at 7am; starts late July)</a:t>
            </a:r>
          </a:p>
          <a:p>
            <a:pPr eaLnBrk="1" hangingPunct="1">
              <a:spcBef>
                <a:spcPts val="720"/>
              </a:spcBef>
            </a:pPr>
            <a:r>
              <a:rPr lang="en-US" altLang="en-US" dirty="0" err="1">
                <a:solidFill>
                  <a:srgbClr val="000000"/>
                </a:solidFill>
              </a:rPr>
              <a:t>LTSweep</a:t>
            </a:r>
            <a:r>
              <a:rPr lang="en-US" altLang="en-US" dirty="0">
                <a:solidFill>
                  <a:srgbClr val="000000"/>
                </a:solidFill>
              </a:rPr>
              <a:t> I thru  IV - (M,W 6pm, starts mid June after LT Row Day)</a:t>
            </a:r>
          </a:p>
          <a:p>
            <a:pPr eaLnBrk="1" hangingPunct="1">
              <a:spcBef>
                <a:spcPts val="720"/>
              </a:spcBef>
            </a:pPr>
            <a:r>
              <a:rPr lang="en-US" altLang="en-US" dirty="0" err="1">
                <a:solidFill>
                  <a:srgbClr val="000000"/>
                </a:solidFill>
              </a:rPr>
              <a:t>Adv</a:t>
            </a:r>
            <a:r>
              <a:rPr lang="en-US" altLang="en-US" dirty="0">
                <a:solidFill>
                  <a:srgbClr val="000000"/>
                </a:solidFill>
              </a:rPr>
              <a:t> Coached Sculling (</a:t>
            </a:r>
            <a:r>
              <a:rPr lang="en-US" altLang="en-US" dirty="0" smtClean="0">
                <a:solidFill>
                  <a:srgbClr val="000000"/>
                </a:solidFill>
              </a:rPr>
              <a:t>Tues 5:30 </a:t>
            </a:r>
            <a:r>
              <a:rPr lang="en-US" altLang="en-US" dirty="0">
                <a:solidFill>
                  <a:srgbClr val="000000"/>
                </a:solidFill>
              </a:rPr>
              <a:t>am, start </a:t>
            </a:r>
            <a:r>
              <a:rPr lang="en-US" altLang="en-US" dirty="0" smtClean="0">
                <a:solidFill>
                  <a:srgbClr val="000000"/>
                </a:solidFill>
              </a:rPr>
              <a:t>May</a:t>
            </a:r>
            <a:r>
              <a:rPr lang="en-US" altLang="en-US" dirty="0">
                <a:solidFill>
                  <a:srgbClr val="000000"/>
                </a:solidFill>
              </a:rPr>
              <a:t>)</a:t>
            </a:r>
          </a:p>
          <a:p>
            <a:pPr eaLnBrk="1" hangingPunct="1">
              <a:spcBef>
                <a:spcPts val="720"/>
              </a:spcBef>
            </a:pPr>
            <a:r>
              <a:rPr lang="en-US" altLang="en-US" dirty="0">
                <a:solidFill>
                  <a:srgbClr val="000000"/>
                </a:solidFill>
              </a:rPr>
              <a:t>Masters Group Sculling (M/W/F - 5:30am, starts early May)</a:t>
            </a:r>
          </a:p>
          <a:p>
            <a:pPr eaLnBrk="1" hangingPunct="1">
              <a:spcBef>
                <a:spcPts val="720"/>
              </a:spcBef>
            </a:pPr>
            <a:endParaRPr lang="en-US" altLang="en-US" dirty="0">
              <a:solidFill>
                <a:srgbClr val="000000"/>
              </a:solidFill>
            </a:endParaRPr>
          </a:p>
        </p:txBody>
      </p:sp>
      <p:sp>
        <p:nvSpPr>
          <p:cNvPr id="2" name="Footer Placeholder 1"/>
          <p:cNvSpPr>
            <a:spLocks noGrp="1"/>
          </p:cNvSpPr>
          <p:nvPr>
            <p:ph type="ftr" sz="quarter" idx="11"/>
          </p:nvPr>
        </p:nvSpPr>
        <p:spPr/>
        <p:txBody>
          <a:bodyPr/>
          <a:lstStyle/>
          <a:p>
            <a:r>
              <a:rPr lang="en-US" smtClean="0"/>
              <a:t>April 3, 2018</a:t>
            </a:r>
            <a:endParaRPr 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Render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837" y="407774"/>
            <a:ext cx="4906833" cy="143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80606" y="2238385"/>
            <a:ext cx="8399417" cy="4081117"/>
          </a:xfrm>
          <a:prstGeom prst="rect">
            <a:avLst/>
          </a:prstGeom>
        </p:spPr>
        <p:txBody>
          <a:bodyPr wrap="square">
            <a:spAutoFit/>
          </a:bodyPr>
          <a:lstStyle/>
          <a:p>
            <a:pPr marL="411480" indent="-411480">
              <a:buFont typeface="Arial" panose="020B0604020202020204" pitchFamily="34" charset="0"/>
              <a:buChar char="•"/>
              <a:defRPr/>
            </a:pPr>
            <a:r>
              <a:rPr lang="en-US" sz="3240" dirty="0">
                <a:latin typeface="Times New Roman" panose="02020603050405020304" pitchFamily="18" charset="0"/>
              </a:rPr>
              <a:t>Chairperson:  Andy </a:t>
            </a:r>
            <a:r>
              <a:rPr lang="en-US" sz="3240" dirty="0" err="1">
                <a:latin typeface="Times New Roman" panose="02020603050405020304" pitchFamily="18" charset="0"/>
              </a:rPr>
              <a:t>Raitto</a:t>
            </a:r>
            <a:endParaRPr lang="en-US" sz="3240" dirty="0">
              <a:latin typeface="Times New Roman" panose="02020603050405020304" pitchFamily="18" charset="0"/>
            </a:endParaRPr>
          </a:p>
          <a:p>
            <a:pPr marL="411480" indent="-411480">
              <a:buFont typeface="Arial" panose="020B0604020202020204" pitchFamily="34" charset="0"/>
              <a:buChar char="•"/>
              <a:defRPr/>
            </a:pPr>
            <a:r>
              <a:rPr lang="en-US" sz="3240" dirty="0">
                <a:latin typeface="Times New Roman" panose="02020603050405020304" pitchFamily="18" charset="0"/>
              </a:rPr>
              <a:t>Board Liaison:  Bob Sengstaken</a:t>
            </a:r>
          </a:p>
          <a:p>
            <a:pPr marL="411480" indent="-411480">
              <a:buFont typeface="Arial" panose="020B0604020202020204" pitchFamily="34" charset="0"/>
              <a:buChar char="•"/>
              <a:defRPr/>
            </a:pPr>
            <a:r>
              <a:rPr lang="en-US" sz="3240" dirty="0">
                <a:latin typeface="Times New Roman" panose="02020603050405020304" pitchFamily="18" charset="0"/>
              </a:rPr>
              <a:t>Historically use regatta funds for boat purchases</a:t>
            </a:r>
          </a:p>
          <a:p>
            <a:pPr marL="411480" indent="-411480">
              <a:buFont typeface="Arial" panose="020B0604020202020204" pitchFamily="34" charset="0"/>
              <a:buChar char="•"/>
              <a:defRPr/>
            </a:pPr>
            <a:r>
              <a:rPr lang="en-US" sz="3240" dirty="0">
                <a:latin typeface="Times New Roman" panose="02020603050405020304" pitchFamily="18" charset="0"/>
              </a:rPr>
              <a:t>Should not use “future” regatta funds – just prior year funds</a:t>
            </a:r>
          </a:p>
          <a:p>
            <a:pPr marL="411480" indent="-411480">
              <a:buFont typeface="Arial" panose="020B0604020202020204" pitchFamily="34" charset="0"/>
              <a:buChar char="•"/>
              <a:defRPr/>
            </a:pPr>
            <a:r>
              <a:rPr lang="en-US" sz="3240" dirty="0">
                <a:latin typeface="Times New Roman" panose="02020603050405020304" pitchFamily="18" charset="0"/>
              </a:rPr>
              <a:t>Responsible for managing rack space, equipment maintenance &amp; purchase/sale</a:t>
            </a:r>
          </a:p>
        </p:txBody>
      </p:sp>
      <p:sp>
        <p:nvSpPr>
          <p:cNvPr id="3" name="Footer Placeholder 2"/>
          <p:cNvSpPr>
            <a:spLocks noGrp="1"/>
          </p:cNvSpPr>
          <p:nvPr>
            <p:ph type="ftr" sz="quarter" idx="11"/>
          </p:nvPr>
        </p:nvSpPr>
        <p:spPr>
          <a:xfrm>
            <a:off x="677334" y="6081823"/>
            <a:ext cx="4819699" cy="324664"/>
          </a:xfrm>
        </p:spPr>
        <p:txBody>
          <a:bodyPr/>
          <a:lstStyle/>
          <a:p>
            <a:r>
              <a:rPr lang="en-US" smtClean="0"/>
              <a:t>April 3, 2018</a:t>
            </a:r>
            <a:endParaRPr lang="en-US" dirty="0"/>
          </a:p>
        </p:txBody>
      </p:sp>
      <p:sp>
        <p:nvSpPr>
          <p:cNvPr id="4" name="TextBox 3"/>
          <p:cNvSpPr txBox="1"/>
          <p:nvPr/>
        </p:nvSpPr>
        <p:spPr>
          <a:xfrm>
            <a:off x="6326659" y="584227"/>
            <a:ext cx="3876120" cy="1077218"/>
          </a:xfrm>
          <a:prstGeom prst="rect">
            <a:avLst/>
          </a:prstGeom>
          <a:noFill/>
        </p:spPr>
        <p:txBody>
          <a:bodyPr wrap="square" rtlCol="0">
            <a:spAutoFit/>
          </a:bodyPr>
          <a:lstStyle/>
          <a:p>
            <a:r>
              <a:rPr lang="en-US" sz="3200" dirty="0"/>
              <a:t>Equipment Committee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752458" y="948492"/>
            <a:ext cx="4433916" cy="193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nchor="ct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buClrTx/>
              <a:buFontTx/>
              <a:buNone/>
            </a:pPr>
            <a:r>
              <a:rPr lang="en-US" altLang="en-US" sz="3960" dirty="0">
                <a:solidFill>
                  <a:srgbClr val="000000"/>
                </a:solidFill>
                <a:latin typeface="Arial" panose="020B0604020202020204" pitchFamily="34" charset="0"/>
                <a:cs typeface="Arial" panose="020B0604020202020204" pitchFamily="34" charset="0"/>
              </a:rPr>
              <a:t>MRRA Budget Package</a:t>
            </a:r>
            <a:br>
              <a:rPr lang="en-US" altLang="en-US" sz="3960" dirty="0">
                <a:solidFill>
                  <a:srgbClr val="000000"/>
                </a:solidFill>
                <a:latin typeface="Arial" panose="020B0604020202020204" pitchFamily="34" charset="0"/>
                <a:cs typeface="Arial" panose="020B0604020202020204" pitchFamily="34" charset="0"/>
              </a:rPr>
            </a:br>
            <a:r>
              <a:rPr lang="en-US" altLang="en-US" sz="3960" dirty="0" smtClean="0">
                <a:solidFill>
                  <a:srgbClr val="000000"/>
                </a:solidFill>
                <a:latin typeface="Arial" panose="020B0604020202020204" pitchFamily="34" charset="0"/>
                <a:cs typeface="Arial" panose="020B0604020202020204" pitchFamily="34" charset="0"/>
              </a:rPr>
              <a:t>April 3, 2018</a:t>
            </a:r>
            <a:endParaRPr lang="en-US" altLang="en-US" sz="3960" dirty="0">
              <a:solidFill>
                <a:srgbClr val="000000"/>
              </a:solidFill>
              <a:latin typeface="Arial" panose="020B0604020202020204" pitchFamily="34" charset="0"/>
              <a:cs typeface="Arial" panose="020B0604020202020204" pitchFamily="34" charset="0"/>
            </a:endParaRPr>
          </a:p>
        </p:txBody>
      </p:sp>
      <p:sp>
        <p:nvSpPr>
          <p:cNvPr id="16387" name="Text Box 2"/>
          <p:cNvSpPr txBox="1">
            <a:spLocks noChangeArrowheads="1"/>
          </p:cNvSpPr>
          <p:nvPr/>
        </p:nvSpPr>
        <p:spPr bwMode="auto">
          <a:xfrm>
            <a:off x="2667000" y="3155452"/>
            <a:ext cx="6856572" cy="414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marL="513080" indent="-513080" defTabSz="-635" eaLnBrk="0" hangingPunct="0">
              <a:tabLst>
                <a:tab pos="512445" algn="l"/>
                <a:tab pos="969645" algn="l"/>
                <a:tab pos="1426845" algn="l"/>
                <a:tab pos="1884045" algn="l"/>
                <a:tab pos="2341245" algn="l"/>
                <a:tab pos="2798445" algn="l"/>
                <a:tab pos="3255645" algn="l"/>
                <a:tab pos="3712845" algn="l"/>
                <a:tab pos="4170045" algn="l"/>
                <a:tab pos="4627245" algn="l"/>
                <a:tab pos="5084445" algn="l"/>
                <a:tab pos="5541645" algn="l"/>
                <a:tab pos="5998845" algn="l"/>
                <a:tab pos="6456045" algn="l"/>
                <a:tab pos="6913245" algn="l"/>
                <a:tab pos="7370445" algn="l"/>
                <a:tab pos="7827645" algn="l"/>
                <a:tab pos="8284845" algn="l"/>
                <a:tab pos="8742045" algn="l"/>
                <a:tab pos="9199245" algn="l"/>
                <a:tab pos="9656445"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512445" algn="l"/>
                <a:tab pos="969645" algn="l"/>
                <a:tab pos="1426845" algn="l"/>
                <a:tab pos="1884045" algn="l"/>
                <a:tab pos="2341245" algn="l"/>
                <a:tab pos="2798445" algn="l"/>
                <a:tab pos="3255645" algn="l"/>
                <a:tab pos="3712845" algn="l"/>
                <a:tab pos="4170045" algn="l"/>
                <a:tab pos="4627245" algn="l"/>
                <a:tab pos="5084445" algn="l"/>
                <a:tab pos="5541645" algn="l"/>
                <a:tab pos="5998845" algn="l"/>
                <a:tab pos="6456045" algn="l"/>
                <a:tab pos="6913245" algn="l"/>
                <a:tab pos="7370445" algn="l"/>
                <a:tab pos="7827645" algn="l"/>
                <a:tab pos="8284845" algn="l"/>
                <a:tab pos="8742045" algn="l"/>
                <a:tab pos="9199245" algn="l"/>
                <a:tab pos="9656445"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512445" algn="l"/>
                <a:tab pos="969645" algn="l"/>
                <a:tab pos="1426845" algn="l"/>
                <a:tab pos="1884045" algn="l"/>
                <a:tab pos="2341245" algn="l"/>
                <a:tab pos="2798445" algn="l"/>
                <a:tab pos="3255645" algn="l"/>
                <a:tab pos="3712845" algn="l"/>
                <a:tab pos="4170045" algn="l"/>
                <a:tab pos="4627245" algn="l"/>
                <a:tab pos="5084445" algn="l"/>
                <a:tab pos="5541645" algn="l"/>
                <a:tab pos="5998845" algn="l"/>
                <a:tab pos="6456045" algn="l"/>
                <a:tab pos="6913245" algn="l"/>
                <a:tab pos="7370445" algn="l"/>
                <a:tab pos="7827645" algn="l"/>
                <a:tab pos="8284845" algn="l"/>
                <a:tab pos="8742045" algn="l"/>
                <a:tab pos="9199245" algn="l"/>
                <a:tab pos="9656445"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512445" algn="l"/>
                <a:tab pos="969645" algn="l"/>
                <a:tab pos="1426845" algn="l"/>
                <a:tab pos="1884045" algn="l"/>
                <a:tab pos="2341245" algn="l"/>
                <a:tab pos="2798445" algn="l"/>
                <a:tab pos="3255645" algn="l"/>
                <a:tab pos="3712845" algn="l"/>
                <a:tab pos="4170045" algn="l"/>
                <a:tab pos="4627245" algn="l"/>
                <a:tab pos="5084445" algn="l"/>
                <a:tab pos="5541645" algn="l"/>
                <a:tab pos="5998845" algn="l"/>
                <a:tab pos="6456045" algn="l"/>
                <a:tab pos="6913245" algn="l"/>
                <a:tab pos="7370445" algn="l"/>
                <a:tab pos="7827645" algn="l"/>
                <a:tab pos="8284845" algn="l"/>
                <a:tab pos="8742045" algn="l"/>
                <a:tab pos="9199245" algn="l"/>
                <a:tab pos="9656445"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512445" algn="l"/>
                <a:tab pos="969645" algn="l"/>
                <a:tab pos="1426845" algn="l"/>
                <a:tab pos="1884045" algn="l"/>
                <a:tab pos="2341245" algn="l"/>
                <a:tab pos="2798445" algn="l"/>
                <a:tab pos="3255645" algn="l"/>
                <a:tab pos="3712845" algn="l"/>
                <a:tab pos="4170045" algn="l"/>
                <a:tab pos="4627245" algn="l"/>
                <a:tab pos="5084445" algn="l"/>
                <a:tab pos="5541645" algn="l"/>
                <a:tab pos="5998845" algn="l"/>
                <a:tab pos="6456045" algn="l"/>
                <a:tab pos="6913245" algn="l"/>
                <a:tab pos="7370445" algn="l"/>
                <a:tab pos="7827645" algn="l"/>
                <a:tab pos="8284845" algn="l"/>
                <a:tab pos="8742045" algn="l"/>
                <a:tab pos="9199245" algn="l"/>
                <a:tab pos="9656445"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12445" algn="l"/>
                <a:tab pos="969645" algn="l"/>
                <a:tab pos="1426845" algn="l"/>
                <a:tab pos="1884045" algn="l"/>
                <a:tab pos="2341245" algn="l"/>
                <a:tab pos="2798445" algn="l"/>
                <a:tab pos="3255645" algn="l"/>
                <a:tab pos="3712845" algn="l"/>
                <a:tab pos="4170045" algn="l"/>
                <a:tab pos="4627245" algn="l"/>
                <a:tab pos="5084445" algn="l"/>
                <a:tab pos="5541645" algn="l"/>
                <a:tab pos="5998845" algn="l"/>
                <a:tab pos="6456045" algn="l"/>
                <a:tab pos="6913245" algn="l"/>
                <a:tab pos="7370445" algn="l"/>
                <a:tab pos="7827645" algn="l"/>
                <a:tab pos="8284845" algn="l"/>
                <a:tab pos="8742045" algn="l"/>
                <a:tab pos="9199245" algn="l"/>
                <a:tab pos="9656445"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12445" algn="l"/>
                <a:tab pos="969645" algn="l"/>
                <a:tab pos="1426845" algn="l"/>
                <a:tab pos="1884045" algn="l"/>
                <a:tab pos="2341245" algn="l"/>
                <a:tab pos="2798445" algn="l"/>
                <a:tab pos="3255645" algn="l"/>
                <a:tab pos="3712845" algn="l"/>
                <a:tab pos="4170045" algn="l"/>
                <a:tab pos="4627245" algn="l"/>
                <a:tab pos="5084445" algn="l"/>
                <a:tab pos="5541645" algn="l"/>
                <a:tab pos="5998845" algn="l"/>
                <a:tab pos="6456045" algn="l"/>
                <a:tab pos="6913245" algn="l"/>
                <a:tab pos="7370445" algn="l"/>
                <a:tab pos="7827645" algn="l"/>
                <a:tab pos="8284845" algn="l"/>
                <a:tab pos="8742045" algn="l"/>
                <a:tab pos="9199245" algn="l"/>
                <a:tab pos="9656445"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12445" algn="l"/>
                <a:tab pos="969645" algn="l"/>
                <a:tab pos="1426845" algn="l"/>
                <a:tab pos="1884045" algn="l"/>
                <a:tab pos="2341245" algn="l"/>
                <a:tab pos="2798445" algn="l"/>
                <a:tab pos="3255645" algn="l"/>
                <a:tab pos="3712845" algn="l"/>
                <a:tab pos="4170045" algn="l"/>
                <a:tab pos="4627245" algn="l"/>
                <a:tab pos="5084445" algn="l"/>
                <a:tab pos="5541645" algn="l"/>
                <a:tab pos="5998845" algn="l"/>
                <a:tab pos="6456045" algn="l"/>
                <a:tab pos="6913245" algn="l"/>
                <a:tab pos="7370445" algn="l"/>
                <a:tab pos="7827645" algn="l"/>
                <a:tab pos="8284845" algn="l"/>
                <a:tab pos="8742045" algn="l"/>
                <a:tab pos="9199245" algn="l"/>
                <a:tab pos="9656445"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12445" algn="l"/>
                <a:tab pos="969645" algn="l"/>
                <a:tab pos="1426845" algn="l"/>
                <a:tab pos="1884045" algn="l"/>
                <a:tab pos="2341245" algn="l"/>
                <a:tab pos="2798445" algn="l"/>
                <a:tab pos="3255645" algn="l"/>
                <a:tab pos="3712845" algn="l"/>
                <a:tab pos="4170045" algn="l"/>
                <a:tab pos="4627245" algn="l"/>
                <a:tab pos="5084445" algn="l"/>
                <a:tab pos="5541645" algn="l"/>
                <a:tab pos="5998845" algn="l"/>
                <a:tab pos="6456045" algn="l"/>
                <a:tab pos="6913245" algn="l"/>
                <a:tab pos="7370445" algn="l"/>
                <a:tab pos="7827645" algn="l"/>
                <a:tab pos="8284845" algn="l"/>
                <a:tab pos="8742045" algn="l"/>
                <a:tab pos="9199245" algn="l"/>
                <a:tab pos="9656445"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spcBef>
                <a:spcPts val="720"/>
              </a:spcBef>
              <a:buFont typeface="Times New Roman" panose="02020603050405020304" pitchFamily="18" charset="0"/>
              <a:buAutoNum type="arabicPeriod"/>
            </a:pPr>
            <a:r>
              <a:rPr lang="en-US" altLang="en-US" sz="2880" dirty="0">
                <a:solidFill>
                  <a:srgbClr val="000000"/>
                </a:solidFill>
                <a:latin typeface="Arial" panose="020B0604020202020204" pitchFamily="34" charset="0"/>
                <a:cs typeface="Arial" panose="020B0604020202020204" pitchFamily="34" charset="0"/>
              </a:rPr>
              <a:t>Programs and Membership Fees</a:t>
            </a:r>
          </a:p>
          <a:p>
            <a:pPr eaLnBrk="1" hangingPunct="1">
              <a:spcBef>
                <a:spcPts val="720"/>
              </a:spcBef>
              <a:buFont typeface="Times New Roman" panose="02020603050405020304" pitchFamily="18" charset="0"/>
              <a:buAutoNum type="arabicPeriod"/>
            </a:pPr>
            <a:r>
              <a:rPr lang="en-US" altLang="en-US" sz="2880" dirty="0">
                <a:solidFill>
                  <a:srgbClr val="000000"/>
                </a:solidFill>
                <a:latin typeface="Arial" panose="020B0604020202020204" pitchFamily="34" charset="0"/>
                <a:cs typeface="Arial" panose="020B0604020202020204" pitchFamily="34" charset="0"/>
              </a:rPr>
              <a:t>Equipment Purchase &amp; Sale Recommendations</a:t>
            </a:r>
          </a:p>
          <a:p>
            <a:pPr eaLnBrk="1" hangingPunct="1">
              <a:spcBef>
                <a:spcPts val="720"/>
              </a:spcBef>
              <a:buFont typeface="Times New Roman" panose="02020603050405020304" pitchFamily="18" charset="0"/>
              <a:buAutoNum type="arabicPeriod"/>
            </a:pPr>
            <a:r>
              <a:rPr lang="en-US" altLang="en-US" sz="2880" dirty="0">
                <a:solidFill>
                  <a:srgbClr val="000000"/>
                </a:solidFill>
                <a:latin typeface="Arial" panose="020B0604020202020204" pitchFamily="34" charset="0"/>
                <a:cs typeface="Arial" panose="020B0604020202020204" pitchFamily="34" charset="0"/>
              </a:rPr>
              <a:t>Budget 2018</a:t>
            </a:r>
          </a:p>
          <a:p>
            <a:pPr marL="514350" indent="-514350" eaLnBrk="1" hangingPunct="1">
              <a:spcBef>
                <a:spcPts val="720"/>
              </a:spcBef>
              <a:buAutoNum type="arabicPeriod" startAt="4"/>
            </a:pPr>
            <a:r>
              <a:rPr lang="en-US" altLang="en-US" sz="2880" dirty="0">
                <a:solidFill>
                  <a:srgbClr val="000000"/>
                </a:solidFill>
                <a:latin typeface="Arial" panose="020B0604020202020204" pitchFamily="34" charset="0"/>
                <a:cs typeface="Arial" panose="020B0604020202020204" pitchFamily="34" charset="0"/>
              </a:rPr>
              <a:t>Vote on Budget</a:t>
            </a:r>
          </a:p>
          <a:p>
            <a:pPr marL="514350" indent="-514350" eaLnBrk="1" hangingPunct="1">
              <a:spcBef>
                <a:spcPts val="720"/>
              </a:spcBef>
              <a:buAutoNum type="arabicPeriod" startAt="4"/>
            </a:pPr>
            <a:r>
              <a:rPr lang="en-US" altLang="en-US" sz="2880" dirty="0">
                <a:solidFill>
                  <a:srgbClr val="000000"/>
                </a:solidFill>
                <a:latin typeface="Arial" panose="020B0604020202020204" pitchFamily="34" charset="0"/>
                <a:cs typeface="Arial" panose="020B0604020202020204" pitchFamily="34" charset="0"/>
              </a:rPr>
              <a:t>Discussion on additional items</a:t>
            </a:r>
          </a:p>
        </p:txBody>
      </p:sp>
      <p:sp>
        <p:nvSpPr>
          <p:cNvPr id="16388" name="Text Box 3"/>
          <p:cNvSpPr txBox="1">
            <a:spLocks noChangeArrowheads="1"/>
          </p:cNvSpPr>
          <p:nvPr/>
        </p:nvSpPr>
        <p:spPr bwMode="auto">
          <a:xfrm>
            <a:off x="8076550" y="6246622"/>
            <a:ext cx="1905556" cy="45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fld id="{B34B20A4-53D0-41E6-A8B5-3D395E8BFA82}" type="slidenum">
              <a:rPr lang="en-US" altLang="en-US" sz="2160">
                <a:solidFill>
                  <a:srgbClr val="000000"/>
                </a:solidFill>
                <a:ea typeface="DejaVu Sans" charset="0"/>
                <a:cs typeface="DejaVu Sans" charset="0"/>
              </a:rPr>
              <a:t>2</a:t>
            </a:fld>
            <a:endParaRPr lang="en-US" altLang="en-US" sz="2160">
              <a:solidFill>
                <a:srgbClr val="000000"/>
              </a:solidFill>
              <a:ea typeface="DejaVu Sans" charset="0"/>
              <a:cs typeface="DejaVu Sans" charset="0"/>
            </a:endParaRPr>
          </a:p>
        </p:txBody>
      </p:sp>
      <p:pic>
        <p:nvPicPr>
          <p:cNvPr id="163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810" y="-135703"/>
            <a:ext cx="4435344" cy="329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2" name="Footer Placeholder 1"/>
          <p:cNvSpPr>
            <a:spLocks noGrp="1"/>
          </p:cNvSpPr>
          <p:nvPr>
            <p:ph type="ftr" sz="quarter" idx="11"/>
          </p:nvPr>
        </p:nvSpPr>
        <p:spPr/>
        <p:txBody>
          <a:bodyPr/>
          <a:lstStyle/>
          <a:p>
            <a:r>
              <a:rPr lang="en-US" smtClean="0"/>
              <a:t>April 3, 2018</a:t>
            </a:r>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975352" y="261907"/>
            <a:ext cx="8226458" cy="8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349" tIns="91349" rIns="91349" bIns="91349" anchor="b"/>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r>
              <a:rPr lang="en-US" sz="3600" dirty="0"/>
              <a:t>Purchase </a:t>
            </a:r>
          </a:p>
          <a:p>
            <a:pPr eaLnBrk="1" hangingPunct="1">
              <a:buClrTx/>
              <a:buFontTx/>
              <a:buNone/>
            </a:pPr>
            <a:r>
              <a:rPr lang="en-US" sz="3600" dirty="0">
                <a:solidFill>
                  <a:srgbClr val="00B0F0"/>
                </a:solidFill>
              </a:rPr>
              <a:t>Base Assumptions for Equipment </a:t>
            </a:r>
            <a:endParaRPr lang="en-US" altLang="en-US" sz="3600" b="1" dirty="0">
              <a:solidFill>
                <a:srgbClr val="00B0F0"/>
              </a:solidFill>
              <a:latin typeface="Arial" panose="020B0604020202020204" pitchFamily="34" charset="0"/>
              <a:cs typeface="Arial" panose="020B0604020202020204" pitchFamily="34" charset="0"/>
            </a:endParaRPr>
          </a:p>
        </p:txBody>
      </p:sp>
      <p:sp>
        <p:nvSpPr>
          <p:cNvPr id="19459" name="Text Box 2"/>
          <p:cNvSpPr txBox="1">
            <a:spLocks noChangeArrowheads="1"/>
          </p:cNvSpPr>
          <p:nvPr/>
        </p:nvSpPr>
        <p:spPr bwMode="auto">
          <a:xfrm>
            <a:off x="677335" y="1326760"/>
            <a:ext cx="9832736" cy="5320363"/>
          </a:xfrm>
          <a:prstGeom prst="rect">
            <a:avLst/>
          </a:prstGeom>
          <a:noFill/>
          <a:ln>
            <a:noFill/>
          </a:ln>
          <a:effectLst/>
        </p:spPr>
        <p:txBody>
          <a:bodyPr lIns="91349" tIns="91349" rIns="91349" bIns="91349"/>
          <a:lstStyle>
            <a:lvl1pPr marL="554355" indent="-514350" defTabSz="-635" eaLnBrk="0" hangingPunct="0">
              <a:tabLst>
                <a:tab pos="553720" algn="l"/>
                <a:tab pos="666750" algn="l"/>
                <a:tab pos="1123950" algn="l"/>
                <a:tab pos="1581150" algn="l"/>
                <a:tab pos="2038350" algn="l"/>
                <a:tab pos="2495550" algn="l"/>
                <a:tab pos="2952750" algn="l"/>
                <a:tab pos="3409950" algn="l"/>
                <a:tab pos="3867150" algn="l"/>
                <a:tab pos="4324350" algn="l"/>
                <a:tab pos="4781550" algn="l"/>
                <a:tab pos="5238750" algn="l"/>
                <a:tab pos="5695950" algn="l"/>
                <a:tab pos="6153150" algn="l"/>
                <a:tab pos="6610350" algn="l"/>
                <a:tab pos="7067550" algn="l"/>
                <a:tab pos="7524750" algn="l"/>
                <a:tab pos="7981950" algn="l"/>
                <a:tab pos="8439150" algn="l"/>
                <a:tab pos="8896350" algn="l"/>
                <a:tab pos="9353550" algn="l"/>
              </a:tabLst>
              <a:defRPr sz="2400">
                <a:solidFill>
                  <a:schemeClr val="bg1"/>
                </a:solidFill>
                <a:latin typeface="Times New Roman" panose="02020603050405020304" pitchFamily="18" charset="0"/>
                <a:ea typeface="WenQuanYi Micro Hei" charset="0"/>
                <a:cs typeface="WenQuanYi Micro Hei" charset="0"/>
              </a:defRPr>
            </a:lvl1pPr>
            <a:lvl2pPr marL="1012825" indent="-422275" defTabSz="-635" eaLnBrk="0" hangingPunct="0">
              <a:tabLst>
                <a:tab pos="553720" algn="l"/>
                <a:tab pos="666750" algn="l"/>
                <a:tab pos="1123950" algn="l"/>
                <a:tab pos="1581150" algn="l"/>
                <a:tab pos="2038350" algn="l"/>
                <a:tab pos="2495550" algn="l"/>
                <a:tab pos="2952750" algn="l"/>
                <a:tab pos="3409950" algn="l"/>
                <a:tab pos="3867150" algn="l"/>
                <a:tab pos="4324350" algn="l"/>
                <a:tab pos="4781550" algn="l"/>
                <a:tab pos="5238750" algn="l"/>
                <a:tab pos="5695950" algn="l"/>
                <a:tab pos="6153150" algn="l"/>
                <a:tab pos="6610350" algn="l"/>
                <a:tab pos="7067550" algn="l"/>
                <a:tab pos="7524750" algn="l"/>
                <a:tab pos="7981950" algn="l"/>
                <a:tab pos="8439150" algn="l"/>
                <a:tab pos="8896350" algn="l"/>
                <a:tab pos="935355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553720" algn="l"/>
                <a:tab pos="666750" algn="l"/>
                <a:tab pos="1123950" algn="l"/>
                <a:tab pos="1581150" algn="l"/>
                <a:tab pos="2038350" algn="l"/>
                <a:tab pos="2495550" algn="l"/>
                <a:tab pos="2952750" algn="l"/>
                <a:tab pos="3409950" algn="l"/>
                <a:tab pos="3867150" algn="l"/>
                <a:tab pos="4324350" algn="l"/>
                <a:tab pos="4781550" algn="l"/>
                <a:tab pos="5238750" algn="l"/>
                <a:tab pos="5695950" algn="l"/>
                <a:tab pos="6153150" algn="l"/>
                <a:tab pos="6610350" algn="l"/>
                <a:tab pos="7067550" algn="l"/>
                <a:tab pos="7524750" algn="l"/>
                <a:tab pos="7981950" algn="l"/>
                <a:tab pos="8439150" algn="l"/>
                <a:tab pos="8896350" algn="l"/>
                <a:tab pos="935355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553720" algn="l"/>
                <a:tab pos="666750" algn="l"/>
                <a:tab pos="1123950" algn="l"/>
                <a:tab pos="1581150" algn="l"/>
                <a:tab pos="2038350" algn="l"/>
                <a:tab pos="2495550" algn="l"/>
                <a:tab pos="2952750" algn="l"/>
                <a:tab pos="3409950" algn="l"/>
                <a:tab pos="3867150" algn="l"/>
                <a:tab pos="4324350" algn="l"/>
                <a:tab pos="4781550" algn="l"/>
                <a:tab pos="5238750" algn="l"/>
                <a:tab pos="5695950" algn="l"/>
                <a:tab pos="6153150" algn="l"/>
                <a:tab pos="6610350" algn="l"/>
                <a:tab pos="7067550" algn="l"/>
                <a:tab pos="7524750" algn="l"/>
                <a:tab pos="7981950" algn="l"/>
                <a:tab pos="8439150" algn="l"/>
                <a:tab pos="8896350" algn="l"/>
                <a:tab pos="935355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553720" algn="l"/>
                <a:tab pos="666750" algn="l"/>
                <a:tab pos="1123950" algn="l"/>
                <a:tab pos="1581150" algn="l"/>
                <a:tab pos="2038350" algn="l"/>
                <a:tab pos="2495550" algn="l"/>
                <a:tab pos="2952750" algn="l"/>
                <a:tab pos="3409950" algn="l"/>
                <a:tab pos="3867150" algn="l"/>
                <a:tab pos="4324350" algn="l"/>
                <a:tab pos="4781550" algn="l"/>
                <a:tab pos="5238750" algn="l"/>
                <a:tab pos="5695950" algn="l"/>
                <a:tab pos="6153150" algn="l"/>
                <a:tab pos="6610350" algn="l"/>
                <a:tab pos="7067550" algn="l"/>
                <a:tab pos="7524750" algn="l"/>
                <a:tab pos="7981950" algn="l"/>
                <a:tab pos="8439150" algn="l"/>
                <a:tab pos="8896350" algn="l"/>
                <a:tab pos="935355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53720" algn="l"/>
                <a:tab pos="666750" algn="l"/>
                <a:tab pos="1123950" algn="l"/>
                <a:tab pos="1581150" algn="l"/>
                <a:tab pos="2038350" algn="l"/>
                <a:tab pos="2495550" algn="l"/>
                <a:tab pos="2952750" algn="l"/>
                <a:tab pos="3409950" algn="l"/>
                <a:tab pos="3867150" algn="l"/>
                <a:tab pos="4324350" algn="l"/>
                <a:tab pos="4781550" algn="l"/>
                <a:tab pos="5238750" algn="l"/>
                <a:tab pos="5695950" algn="l"/>
                <a:tab pos="6153150" algn="l"/>
                <a:tab pos="6610350" algn="l"/>
                <a:tab pos="7067550" algn="l"/>
                <a:tab pos="7524750" algn="l"/>
                <a:tab pos="7981950" algn="l"/>
                <a:tab pos="8439150" algn="l"/>
                <a:tab pos="8896350" algn="l"/>
                <a:tab pos="935355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53720" algn="l"/>
                <a:tab pos="666750" algn="l"/>
                <a:tab pos="1123950" algn="l"/>
                <a:tab pos="1581150" algn="l"/>
                <a:tab pos="2038350" algn="l"/>
                <a:tab pos="2495550" algn="l"/>
                <a:tab pos="2952750" algn="l"/>
                <a:tab pos="3409950" algn="l"/>
                <a:tab pos="3867150" algn="l"/>
                <a:tab pos="4324350" algn="l"/>
                <a:tab pos="4781550" algn="l"/>
                <a:tab pos="5238750" algn="l"/>
                <a:tab pos="5695950" algn="l"/>
                <a:tab pos="6153150" algn="l"/>
                <a:tab pos="6610350" algn="l"/>
                <a:tab pos="7067550" algn="l"/>
                <a:tab pos="7524750" algn="l"/>
                <a:tab pos="7981950" algn="l"/>
                <a:tab pos="8439150" algn="l"/>
                <a:tab pos="8896350" algn="l"/>
                <a:tab pos="935355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53720" algn="l"/>
                <a:tab pos="666750" algn="l"/>
                <a:tab pos="1123950" algn="l"/>
                <a:tab pos="1581150" algn="l"/>
                <a:tab pos="2038350" algn="l"/>
                <a:tab pos="2495550" algn="l"/>
                <a:tab pos="2952750" algn="l"/>
                <a:tab pos="3409950" algn="l"/>
                <a:tab pos="3867150" algn="l"/>
                <a:tab pos="4324350" algn="l"/>
                <a:tab pos="4781550" algn="l"/>
                <a:tab pos="5238750" algn="l"/>
                <a:tab pos="5695950" algn="l"/>
                <a:tab pos="6153150" algn="l"/>
                <a:tab pos="6610350" algn="l"/>
                <a:tab pos="7067550" algn="l"/>
                <a:tab pos="7524750" algn="l"/>
                <a:tab pos="7981950" algn="l"/>
                <a:tab pos="8439150" algn="l"/>
                <a:tab pos="8896350" algn="l"/>
                <a:tab pos="935355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53720" algn="l"/>
                <a:tab pos="666750" algn="l"/>
                <a:tab pos="1123950" algn="l"/>
                <a:tab pos="1581150" algn="l"/>
                <a:tab pos="2038350" algn="l"/>
                <a:tab pos="2495550" algn="l"/>
                <a:tab pos="2952750" algn="l"/>
                <a:tab pos="3409950" algn="l"/>
                <a:tab pos="3867150" algn="l"/>
                <a:tab pos="4324350" algn="l"/>
                <a:tab pos="4781550" algn="l"/>
                <a:tab pos="5238750" algn="l"/>
                <a:tab pos="5695950" algn="l"/>
                <a:tab pos="6153150" algn="l"/>
                <a:tab pos="6610350" algn="l"/>
                <a:tab pos="7067550" algn="l"/>
                <a:tab pos="7524750" algn="l"/>
                <a:tab pos="7981950" algn="l"/>
                <a:tab pos="8439150" algn="l"/>
                <a:tab pos="8896350" algn="l"/>
                <a:tab pos="9353550" algn="l"/>
              </a:tabLst>
              <a:defRPr sz="2400">
                <a:solidFill>
                  <a:schemeClr val="bg1"/>
                </a:solidFill>
                <a:latin typeface="Times New Roman" panose="02020603050405020304" pitchFamily="18" charset="0"/>
                <a:ea typeface="WenQuanYi Micro Hei" charset="0"/>
                <a:cs typeface="WenQuanYi Micro Hei" charset="0"/>
              </a:defRPr>
            </a:lvl9pPr>
          </a:lstStyle>
          <a:p>
            <a:pPr marL="40005" indent="0" eaLnBrk="1" hangingPunct="1">
              <a:spcBef>
                <a:spcPts val="720"/>
              </a:spcBef>
              <a:buSzPct val="167000"/>
              <a:defRPr/>
            </a:pPr>
            <a:r>
              <a:rPr lang="en-US" sz="2880" dirty="0">
                <a:solidFill>
                  <a:srgbClr val="000000"/>
                </a:solidFill>
              </a:rPr>
              <a:t>1. Board </a:t>
            </a:r>
            <a:r>
              <a:rPr lang="en-US" sz="2880" dirty="0" smtClean="0">
                <a:solidFill>
                  <a:srgbClr val="000000"/>
                </a:solidFill>
              </a:rPr>
              <a:t>allocated </a:t>
            </a:r>
            <a:r>
              <a:rPr lang="en-US" sz="2880" dirty="0">
                <a:solidFill>
                  <a:srgbClr val="000000"/>
                </a:solidFill>
              </a:rPr>
              <a:t>up to $9K for equipment purchases for 2018</a:t>
            </a:r>
          </a:p>
          <a:p>
            <a:pPr marL="40005" indent="0" eaLnBrk="1" hangingPunct="1">
              <a:spcBef>
                <a:spcPts val="720"/>
              </a:spcBef>
              <a:buSzPct val="167000"/>
              <a:defRPr/>
            </a:pPr>
            <a:r>
              <a:rPr lang="en-US" sz="2880" dirty="0">
                <a:solidFill>
                  <a:srgbClr val="000000"/>
                </a:solidFill>
              </a:rPr>
              <a:t>	(which is TRR 2017 Transfer)</a:t>
            </a:r>
          </a:p>
          <a:p>
            <a:pPr marL="40005" indent="0" eaLnBrk="1" hangingPunct="1">
              <a:spcBef>
                <a:spcPts val="720"/>
              </a:spcBef>
              <a:buSzPct val="167000"/>
              <a:defRPr/>
            </a:pPr>
            <a:r>
              <a:rPr lang="en-US" sz="2880" dirty="0">
                <a:solidFill>
                  <a:srgbClr val="000000"/>
                </a:solidFill>
              </a:rPr>
              <a:t>2. Base assumptions</a:t>
            </a:r>
          </a:p>
          <a:p>
            <a:pPr marL="1047750" lvl="1" indent="-457200" eaLnBrk="1" hangingPunct="1">
              <a:spcBef>
                <a:spcPts val="720"/>
              </a:spcBef>
              <a:buSzPct val="167000"/>
              <a:buFont typeface="Arial" panose="020B0604020202020204" pitchFamily="34" charset="0"/>
              <a:buChar char="•"/>
              <a:defRPr/>
            </a:pPr>
            <a:r>
              <a:rPr lang="en-US" sz="2880" dirty="0">
                <a:solidFill>
                  <a:srgbClr val="000000"/>
                </a:solidFill>
              </a:rPr>
              <a:t>No additional space inside or outside boathouse</a:t>
            </a:r>
          </a:p>
          <a:p>
            <a:pPr marL="1047750" lvl="1" indent="-457200" eaLnBrk="1" hangingPunct="1">
              <a:spcBef>
                <a:spcPts val="720"/>
              </a:spcBef>
              <a:buSzPct val="167000"/>
              <a:buFont typeface="Arial" panose="020B0604020202020204" pitchFamily="34" charset="0"/>
              <a:buChar char="•"/>
              <a:defRPr/>
            </a:pPr>
            <a:r>
              <a:rPr lang="en-US" sz="2880" dirty="0" err="1">
                <a:solidFill>
                  <a:srgbClr val="000000"/>
                </a:solidFill>
              </a:rPr>
              <a:t>Accomac</a:t>
            </a:r>
            <a:r>
              <a:rPr lang="en-US" sz="2880" dirty="0">
                <a:solidFill>
                  <a:srgbClr val="000000"/>
                </a:solidFill>
              </a:rPr>
              <a:t> 4X will go on trailer outside</a:t>
            </a:r>
          </a:p>
          <a:p>
            <a:pPr marL="132080" indent="0" eaLnBrk="1" hangingPunct="1">
              <a:spcBef>
                <a:spcPts val="720"/>
              </a:spcBef>
              <a:buSzPct val="167000"/>
              <a:defRPr/>
            </a:pPr>
            <a:r>
              <a:rPr lang="en-US" sz="2880" dirty="0">
                <a:solidFill>
                  <a:srgbClr val="000000"/>
                </a:solidFill>
              </a:rPr>
              <a:t>3. Rental fee for </a:t>
            </a:r>
            <a:r>
              <a:rPr lang="en-US" sz="2880" b="1" dirty="0">
                <a:solidFill>
                  <a:srgbClr val="000000"/>
                </a:solidFill>
              </a:rPr>
              <a:t>one </a:t>
            </a:r>
            <a:r>
              <a:rPr lang="en-US" sz="2880" dirty="0">
                <a:solidFill>
                  <a:srgbClr val="000000"/>
                </a:solidFill>
              </a:rPr>
              <a:t>UML launch any day is $2500 for 2018</a:t>
            </a:r>
          </a:p>
          <a:p>
            <a:pPr marL="132080" indent="0" eaLnBrk="1" hangingPunct="1">
              <a:spcBef>
                <a:spcPts val="720"/>
              </a:spcBef>
              <a:buSzPct val="167000"/>
              <a:defRPr/>
            </a:pPr>
            <a:r>
              <a:rPr lang="en-US" sz="2880" dirty="0">
                <a:solidFill>
                  <a:srgbClr val="000000"/>
                </a:solidFill>
              </a:rPr>
              <a:t>	- Through Aug 31</a:t>
            </a:r>
            <a:r>
              <a:rPr lang="en-US" sz="2880" baseline="30000" dirty="0">
                <a:solidFill>
                  <a:srgbClr val="000000"/>
                </a:solidFill>
              </a:rPr>
              <a:t>st</a:t>
            </a:r>
            <a:r>
              <a:rPr lang="en-US" sz="2880" dirty="0">
                <a:solidFill>
                  <a:srgbClr val="000000"/>
                </a:solidFill>
              </a:rPr>
              <a:t>; budget another $500 for Sept-Oct</a:t>
            </a:r>
          </a:p>
          <a:p>
            <a:pPr marL="132080" indent="0" eaLnBrk="1" hangingPunct="1">
              <a:spcBef>
                <a:spcPts val="720"/>
              </a:spcBef>
              <a:buSzPct val="167000"/>
              <a:defRPr/>
            </a:pPr>
            <a:r>
              <a:rPr lang="en-US" sz="2880" dirty="0">
                <a:solidFill>
                  <a:srgbClr val="000000"/>
                </a:solidFill>
              </a:rPr>
              <a:t>4. Sweep boat rental rate will be $2,000 through Aug 31</a:t>
            </a:r>
            <a:r>
              <a:rPr lang="en-US" sz="2880" baseline="30000" dirty="0">
                <a:solidFill>
                  <a:srgbClr val="000000"/>
                </a:solidFill>
              </a:rPr>
              <a:t>st</a:t>
            </a:r>
            <a:endParaRPr lang="en-US" sz="2880" dirty="0">
              <a:solidFill>
                <a:srgbClr val="000000"/>
              </a:solidFill>
            </a:endParaRPr>
          </a:p>
          <a:p>
            <a:pPr marL="132080" indent="0" eaLnBrk="1" hangingPunct="1">
              <a:spcBef>
                <a:spcPts val="720"/>
              </a:spcBef>
              <a:buSzPct val="167000"/>
              <a:defRPr/>
            </a:pPr>
            <a:r>
              <a:rPr lang="en-US" sz="2880" dirty="0">
                <a:solidFill>
                  <a:srgbClr val="000000"/>
                </a:solidFill>
              </a:rPr>
              <a:t>	- no boat conflicts spring or summer</a:t>
            </a:r>
          </a:p>
          <a:p>
            <a:pPr marL="132080" indent="0" eaLnBrk="1" hangingPunct="1">
              <a:spcBef>
                <a:spcPts val="720"/>
              </a:spcBef>
              <a:buSzPct val="167000"/>
              <a:defRPr/>
            </a:pPr>
            <a:r>
              <a:rPr lang="en-US" sz="2880" dirty="0">
                <a:solidFill>
                  <a:srgbClr val="000000"/>
                </a:solidFill>
              </a:rPr>
              <a:t>     - budget $600 for Sept-Oct; schedule TBD</a:t>
            </a:r>
            <a:endParaRPr lang="en-US" sz="2000" dirty="0">
              <a:solidFill>
                <a:srgbClr val="000000"/>
              </a:solidFill>
            </a:endParaRPr>
          </a:p>
          <a:p>
            <a:pPr eaLnBrk="1" hangingPunct="1">
              <a:spcBef>
                <a:spcPts val="720"/>
              </a:spcBef>
              <a:buSzPct val="80000"/>
              <a:defRPr/>
            </a:pPr>
            <a:endParaRPr lang="en-US" sz="2880" dirty="0">
              <a:solidFill>
                <a:srgbClr val="000000"/>
              </a:solidFill>
            </a:endParaRPr>
          </a:p>
          <a:p>
            <a:pPr eaLnBrk="1" hangingPunct="1">
              <a:spcBef>
                <a:spcPts val="720"/>
              </a:spcBef>
              <a:buSzPct val="80000"/>
              <a:defRPr/>
            </a:pPr>
            <a:endParaRPr lang="en-US" sz="2880" dirty="0">
              <a:solidFill>
                <a:srgbClr val="000000"/>
              </a:solidFill>
            </a:endParaRPr>
          </a:p>
          <a:p>
            <a:pPr eaLnBrk="1" hangingPunct="1">
              <a:spcBef>
                <a:spcPts val="720"/>
              </a:spcBef>
              <a:buSzPct val="80000"/>
              <a:defRPr/>
            </a:pPr>
            <a:endParaRPr lang="en-US" sz="2880" dirty="0">
              <a:solidFill>
                <a:srgbClr val="000000"/>
              </a:solidFill>
            </a:endParaRPr>
          </a:p>
        </p:txBody>
      </p:sp>
      <p:sp>
        <p:nvSpPr>
          <p:cNvPr id="2" name="Footer Placeholder 1"/>
          <p:cNvSpPr>
            <a:spLocks noGrp="1"/>
          </p:cNvSpPr>
          <p:nvPr>
            <p:ph type="ftr" sz="quarter" idx="11"/>
          </p:nvPr>
        </p:nvSpPr>
        <p:spPr/>
        <p:txBody>
          <a:bodyPr/>
          <a:lstStyle/>
          <a:p>
            <a:r>
              <a:rPr lang="en-US" smtClean="0"/>
              <a:t>April 3, 2018</a:t>
            </a:r>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Render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945" y="95624"/>
            <a:ext cx="4010315" cy="116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82233" y="1331072"/>
            <a:ext cx="9556061" cy="5875968"/>
          </a:xfrm>
          <a:prstGeom prst="rect">
            <a:avLst/>
          </a:prstGeom>
        </p:spPr>
        <p:txBody>
          <a:bodyPr wrap="square">
            <a:spAutoFit/>
          </a:bodyPr>
          <a:lstStyle/>
          <a:p>
            <a:pPr marL="457200" indent="-457200" eaLnBrk="0" hangingPunct="0">
              <a:spcBef>
                <a:spcPts val="720"/>
              </a:spcBef>
              <a:buFont typeface="Wingdings" panose="05000000000000000000" pitchFamily="2" charset="2"/>
              <a:buChar char="§"/>
              <a:defRPr/>
            </a:pPr>
            <a:r>
              <a:rPr lang="en-US" sz="2000" kern="0" dirty="0">
                <a:latin typeface="Arial" panose="020B0604020202020204" pitchFamily="34" charset="0"/>
                <a:cs typeface="Arial" panose="020B0604020202020204" pitchFamily="34" charset="0"/>
              </a:rPr>
              <a:t>Equipment Sales Recommendation</a:t>
            </a:r>
          </a:p>
          <a:p>
            <a:pPr marL="868680" lvl="1" indent="-411480" eaLnBrk="0" hangingPunct="0">
              <a:spcBef>
                <a:spcPts val="720"/>
              </a:spcBef>
              <a:buFont typeface="Courier New" panose="02070309020205020404" pitchFamily="49" charset="0"/>
              <a:buChar char="o"/>
              <a:defRPr/>
            </a:pPr>
            <a:r>
              <a:rPr lang="en-US" sz="2000" kern="0" dirty="0">
                <a:latin typeface="Arial" panose="020B0604020202020204" pitchFamily="34" charset="0"/>
                <a:cs typeface="Arial" panose="020B0604020202020204" pitchFamily="34" charset="0"/>
              </a:rPr>
              <a:t>Sell the Swift HW and MW ($1000 each, min)</a:t>
            </a:r>
          </a:p>
          <a:p>
            <a:pPr marL="868680" lvl="1" indent="-411480" eaLnBrk="0" hangingPunct="0">
              <a:spcBef>
                <a:spcPts val="720"/>
              </a:spcBef>
              <a:buFont typeface="Courier New" panose="02070309020205020404" pitchFamily="49" charset="0"/>
              <a:buChar char="o"/>
              <a:defRPr/>
            </a:pPr>
            <a:r>
              <a:rPr lang="en-US" sz="2000" kern="0" dirty="0">
                <a:latin typeface="Arial" panose="020B0604020202020204" pitchFamily="34" charset="0"/>
                <a:cs typeface="Arial" panose="020B0604020202020204" pitchFamily="34" charset="0"/>
              </a:rPr>
              <a:t>Sell the </a:t>
            </a:r>
            <a:r>
              <a:rPr lang="en-US" sz="2000" kern="0" dirty="0" err="1">
                <a:latin typeface="Arial" panose="020B0604020202020204" pitchFamily="34" charset="0"/>
                <a:cs typeface="Arial" panose="020B0604020202020204" pitchFamily="34" charset="0"/>
              </a:rPr>
              <a:t>Peinert</a:t>
            </a:r>
            <a:r>
              <a:rPr lang="en-US" sz="2000" kern="0" dirty="0">
                <a:latin typeface="Arial" panose="020B0604020202020204" pitchFamily="34" charset="0"/>
                <a:cs typeface="Arial" panose="020B0604020202020204" pitchFamily="34" charset="0"/>
              </a:rPr>
              <a:t> P1 </a:t>
            </a:r>
            <a:r>
              <a:rPr lang="en-US" sz="2000" kern="0" dirty="0" smtClean="0">
                <a:latin typeface="Arial" panose="020B0604020202020204" pitchFamily="34" charset="0"/>
                <a:cs typeface="Arial" panose="020B0604020202020204" pitchFamily="34" charset="0"/>
              </a:rPr>
              <a:t>($800 offer accepted by MRRA)</a:t>
            </a:r>
            <a:endParaRPr lang="en-US" sz="2000" kern="0" dirty="0">
              <a:latin typeface="Arial" panose="020B0604020202020204" pitchFamily="34" charset="0"/>
              <a:cs typeface="Arial" panose="020B0604020202020204" pitchFamily="34" charset="0"/>
            </a:endParaRPr>
          </a:p>
          <a:p>
            <a:pPr marL="868680" lvl="1" indent="-411480" eaLnBrk="0" hangingPunct="0">
              <a:spcBef>
                <a:spcPts val="720"/>
              </a:spcBef>
              <a:buFont typeface="Courier New" panose="02070309020205020404" pitchFamily="49" charset="0"/>
              <a:buChar char="o"/>
              <a:defRPr/>
            </a:pPr>
            <a:r>
              <a:rPr lang="en-US" sz="2000" kern="0" dirty="0">
                <a:latin typeface="Arial" panose="020B0604020202020204" pitchFamily="34" charset="0"/>
                <a:cs typeface="Arial" panose="020B0604020202020204" pitchFamily="34" charset="0"/>
              </a:rPr>
              <a:t>Net proceeds $</a:t>
            </a:r>
            <a:r>
              <a:rPr lang="en-US" sz="2000" kern="0" dirty="0" smtClean="0">
                <a:latin typeface="Arial" panose="020B0604020202020204" pitchFamily="34" charset="0"/>
                <a:cs typeface="Arial" panose="020B0604020202020204" pitchFamily="34" charset="0"/>
              </a:rPr>
              <a:t>2,800</a:t>
            </a:r>
            <a:endParaRPr lang="en-US" sz="2000" kern="0" dirty="0">
              <a:latin typeface="Arial" panose="020B0604020202020204" pitchFamily="34" charset="0"/>
              <a:cs typeface="Arial" panose="020B0604020202020204" pitchFamily="34" charset="0"/>
            </a:endParaRPr>
          </a:p>
          <a:p>
            <a:pPr marL="411480" indent="-411480" eaLnBrk="0" hangingPunct="0">
              <a:spcBef>
                <a:spcPts val="720"/>
              </a:spcBef>
              <a:buFont typeface="Wingdings" panose="05000000000000000000" pitchFamily="2" charset="2"/>
              <a:buChar char="§"/>
              <a:defRPr/>
            </a:pPr>
            <a:r>
              <a:rPr lang="en-US" sz="2000" kern="0" dirty="0">
                <a:latin typeface="Arial" panose="020B0604020202020204" pitchFamily="34" charset="0"/>
                <a:cs typeface="Arial" panose="020B0604020202020204" pitchFamily="34" charset="0"/>
              </a:rPr>
              <a:t>Purchase  </a:t>
            </a:r>
          </a:p>
          <a:p>
            <a:pPr marL="868680" lvl="1" indent="-411480" eaLnBrk="0" hangingPunct="0">
              <a:spcBef>
                <a:spcPts val="720"/>
              </a:spcBef>
              <a:buFont typeface="Courier New" panose="02070309020205020404" pitchFamily="49" charset="0"/>
              <a:buChar char="o"/>
              <a:defRPr/>
            </a:pPr>
            <a:r>
              <a:rPr lang="en-US" sz="2000" kern="0" dirty="0">
                <a:latin typeface="Arial" panose="020B0604020202020204" pitchFamily="34" charset="0"/>
                <a:cs typeface="Arial" panose="020B0604020202020204" pitchFamily="34" charset="0"/>
              </a:rPr>
              <a:t>8 sweep oars  - $3,000</a:t>
            </a:r>
          </a:p>
          <a:p>
            <a:pPr marL="868680" lvl="1" indent="-411480" eaLnBrk="0" hangingPunct="0">
              <a:spcBef>
                <a:spcPts val="720"/>
              </a:spcBef>
              <a:buFont typeface="Courier New" panose="02070309020205020404" pitchFamily="49" charset="0"/>
              <a:buChar char="o"/>
              <a:defRPr/>
            </a:pPr>
            <a:r>
              <a:rPr lang="en-US" sz="2000" kern="0" dirty="0">
                <a:latin typeface="Arial" panose="020B0604020202020204" pitchFamily="34" charset="0"/>
                <a:cs typeface="Arial" panose="020B0604020202020204" pitchFamily="34" charset="0"/>
              </a:rPr>
              <a:t>4 sets sculling oars - $2,000</a:t>
            </a:r>
          </a:p>
          <a:p>
            <a:pPr marL="868680" lvl="1" indent="-411480" eaLnBrk="0" hangingPunct="0">
              <a:spcBef>
                <a:spcPts val="720"/>
              </a:spcBef>
              <a:buFont typeface="Courier New" panose="02070309020205020404" pitchFamily="49" charset="0"/>
              <a:buChar char="o"/>
              <a:defRPr/>
            </a:pPr>
            <a:r>
              <a:rPr lang="en-US" sz="2000" kern="0" dirty="0">
                <a:latin typeface="Arial" panose="020B0604020202020204" pitchFamily="34" charset="0"/>
                <a:cs typeface="Arial" panose="020B0604020202020204" pitchFamily="34" charset="0"/>
              </a:rPr>
              <a:t>Various tools for toolbox and pitch - meter: </a:t>
            </a:r>
            <a:r>
              <a:rPr lang="en-US" sz="2000" kern="0" dirty="0" smtClean="0">
                <a:latin typeface="Arial" panose="020B0604020202020204" pitchFamily="34" charset="0"/>
                <a:cs typeface="Arial" panose="020B0604020202020204" pitchFamily="34" charset="0"/>
              </a:rPr>
              <a:t>$300</a:t>
            </a:r>
            <a:endParaRPr lang="en-US" sz="2000" kern="0" dirty="0">
              <a:latin typeface="Arial" panose="020B0604020202020204" pitchFamily="34" charset="0"/>
              <a:cs typeface="Arial" panose="020B0604020202020204" pitchFamily="34" charset="0"/>
            </a:endParaRPr>
          </a:p>
          <a:p>
            <a:pPr marL="868680" lvl="1" indent="-411480" eaLnBrk="0" hangingPunct="0">
              <a:spcBef>
                <a:spcPts val="720"/>
              </a:spcBef>
              <a:buFont typeface="Courier New" panose="02070309020205020404" pitchFamily="49" charset="0"/>
              <a:buChar char="o"/>
              <a:defRPr/>
            </a:pPr>
            <a:r>
              <a:rPr lang="en-US" sz="2000" kern="0" dirty="0">
                <a:latin typeface="Arial" panose="020B0604020202020204" pitchFamily="34" charset="0"/>
                <a:cs typeface="Arial" panose="020B0604020202020204" pitchFamily="34" charset="0"/>
              </a:rPr>
              <a:t>Total Equipment purchases:  $</a:t>
            </a:r>
            <a:r>
              <a:rPr lang="en-US" sz="2000" kern="0" dirty="0" smtClean="0">
                <a:latin typeface="Arial" panose="020B0604020202020204" pitchFamily="34" charset="0"/>
                <a:cs typeface="Arial" panose="020B0604020202020204" pitchFamily="34" charset="0"/>
              </a:rPr>
              <a:t>5,300</a:t>
            </a:r>
            <a:endParaRPr lang="en-US" sz="2000" kern="0" dirty="0">
              <a:latin typeface="Arial" panose="020B0604020202020204" pitchFamily="34" charset="0"/>
              <a:cs typeface="Arial" panose="020B0604020202020204" pitchFamily="34" charset="0"/>
            </a:endParaRPr>
          </a:p>
          <a:p>
            <a:pPr marL="411480" indent="-411480" eaLnBrk="0" hangingPunct="0">
              <a:spcBef>
                <a:spcPts val="720"/>
              </a:spcBef>
              <a:buFont typeface="Arial" panose="020B0604020202020204" pitchFamily="34" charset="0"/>
              <a:buChar char="•"/>
              <a:defRPr/>
            </a:pPr>
            <a:r>
              <a:rPr lang="en-US" sz="2000" kern="0" dirty="0">
                <a:latin typeface="Arial" panose="020B0604020202020204" pitchFamily="34" charset="0"/>
                <a:cs typeface="Arial" panose="020B0604020202020204" pitchFamily="34" charset="0"/>
              </a:rPr>
              <a:t>Net Equipment Expenditures:  $2500</a:t>
            </a:r>
          </a:p>
          <a:p>
            <a:pPr marL="411480" indent="-411480" eaLnBrk="0" hangingPunct="0">
              <a:spcBef>
                <a:spcPts val="720"/>
              </a:spcBef>
              <a:buFont typeface="Arial" panose="020B0604020202020204" pitchFamily="34" charset="0"/>
              <a:buChar char="•"/>
              <a:defRPr/>
            </a:pPr>
            <a:r>
              <a:rPr lang="en-US" sz="2000" kern="0" dirty="0">
                <a:latin typeface="Arial" panose="020B0604020202020204" pitchFamily="34" charset="0"/>
                <a:cs typeface="Arial" panose="020B0604020202020204" pitchFamily="34" charset="0"/>
              </a:rPr>
              <a:t>Request to put $6,500 into 2019 Allocation</a:t>
            </a:r>
          </a:p>
          <a:p>
            <a:pPr marL="411480" indent="-411480" eaLnBrk="0" hangingPunct="0">
              <a:spcBef>
                <a:spcPts val="720"/>
              </a:spcBef>
              <a:buFont typeface="Arial" panose="020B0604020202020204" pitchFamily="34" charset="0"/>
              <a:buChar char="•"/>
              <a:defRPr/>
            </a:pPr>
            <a:r>
              <a:rPr lang="en-US" sz="2000" kern="0" dirty="0">
                <a:latin typeface="Arial" panose="020B0604020202020204" pitchFamily="34" charset="0"/>
                <a:cs typeface="Arial" panose="020B0604020202020204" pitchFamily="34" charset="0"/>
              </a:rPr>
              <a:t>Also Reserve the right to purchase a boat, should the committee and board agree, if something that fits our fleet needs becomes available in 2018</a:t>
            </a:r>
          </a:p>
          <a:p>
            <a:pPr eaLnBrk="0" hangingPunct="0">
              <a:spcBef>
                <a:spcPts val="720"/>
              </a:spcBef>
              <a:defRPr/>
            </a:pPr>
            <a:r>
              <a:rPr lang="en-US" sz="2000" kern="0" dirty="0">
                <a:latin typeface="Arial" panose="020B0604020202020204" pitchFamily="34" charset="0"/>
                <a:cs typeface="Arial" panose="020B0604020202020204" pitchFamily="34" charset="0"/>
              </a:rPr>
              <a:t>      - Because the above boat sales leaves 1 MRRA-owned equipment spot.</a:t>
            </a:r>
          </a:p>
          <a:p>
            <a:pPr marL="868680" lvl="1" indent="-411480" eaLnBrk="0" hangingPunct="0">
              <a:spcBef>
                <a:spcPts val="720"/>
              </a:spcBef>
              <a:buFont typeface="Courier New" panose="02070309020205020404" pitchFamily="49" charset="0"/>
              <a:buChar char="o"/>
              <a:defRPr/>
            </a:pPr>
            <a:endParaRPr lang="en-US" sz="2000" kern="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260210" y="6397251"/>
            <a:ext cx="6297612" cy="365125"/>
          </a:xfrm>
        </p:spPr>
        <p:txBody>
          <a:bodyPr/>
          <a:lstStyle/>
          <a:p>
            <a:r>
              <a:rPr lang="en-US" dirty="0" smtClean="0"/>
              <a:t>April 3, 2018</a:t>
            </a:r>
            <a:endParaRPr lang="en-US" dirty="0"/>
          </a:p>
        </p:txBody>
      </p:sp>
      <p:sp>
        <p:nvSpPr>
          <p:cNvPr id="5" name="TextBox 4"/>
          <p:cNvSpPr txBox="1"/>
          <p:nvPr/>
        </p:nvSpPr>
        <p:spPr>
          <a:xfrm>
            <a:off x="5762847" y="253854"/>
            <a:ext cx="3565930" cy="1077218"/>
          </a:xfrm>
          <a:prstGeom prst="rect">
            <a:avLst/>
          </a:prstGeom>
          <a:noFill/>
        </p:spPr>
        <p:txBody>
          <a:bodyPr wrap="square" rtlCol="0">
            <a:spAutoFit/>
          </a:bodyPr>
          <a:lstStyle/>
          <a:p>
            <a:r>
              <a:rPr lang="en-US" sz="3200" dirty="0"/>
              <a:t>Equipment Committee 2018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11324" y="412823"/>
            <a:ext cx="7767924" cy="754223"/>
          </a:xfrm>
        </p:spPr>
        <p:txBody>
          <a:bodyPr>
            <a:normAutofit fontScale="90000"/>
          </a:bodyPr>
          <a:lstStyle/>
          <a:p>
            <a:r>
              <a:rPr lang="en-US" altLang="en-US" dirty="0"/>
              <a:t>Safety Committee – Budget 2018</a:t>
            </a:r>
            <a:br>
              <a:rPr lang="en-US" altLang="en-US" dirty="0"/>
            </a:br>
            <a:r>
              <a:rPr lang="en-US" altLang="en-US" dirty="0"/>
              <a:t/>
            </a:r>
            <a:br>
              <a:rPr lang="en-US" altLang="en-US" dirty="0"/>
            </a:br>
            <a:r>
              <a:rPr lang="en-US" altLang="en-US" dirty="0"/>
              <a:t/>
            </a:r>
            <a:br>
              <a:rPr lang="en-US" altLang="en-US" dirty="0"/>
            </a:br>
            <a:endParaRPr lang="en-US" altLang="en-US" dirty="0"/>
          </a:p>
        </p:txBody>
      </p:sp>
      <p:sp>
        <p:nvSpPr>
          <p:cNvPr id="33795" name="Content Placeholder 2"/>
          <p:cNvSpPr>
            <a:spLocks noGrp="1"/>
          </p:cNvSpPr>
          <p:nvPr>
            <p:ph idx="1"/>
          </p:nvPr>
        </p:nvSpPr>
        <p:spPr>
          <a:xfrm>
            <a:off x="927463" y="1053049"/>
            <a:ext cx="9144000" cy="5353438"/>
          </a:xfrm>
        </p:spPr>
        <p:txBody>
          <a:bodyPr>
            <a:normAutofit fontScale="77500" lnSpcReduction="20000"/>
          </a:bodyPr>
          <a:lstStyle/>
          <a:p>
            <a:pPr marL="0" indent="0">
              <a:buNone/>
            </a:pPr>
            <a:r>
              <a:rPr lang="en-US" altLang="en-US" sz="2160" dirty="0">
                <a:latin typeface="Calibri" panose="020F0502020204030204" pitchFamily="34" charset="0"/>
              </a:rPr>
              <a:t>					</a:t>
            </a:r>
          </a:p>
          <a:p>
            <a:pPr>
              <a:buFont typeface="Arial" panose="020B0604020202020204" pitchFamily="34" charset="0"/>
              <a:buChar char="•"/>
            </a:pPr>
            <a:r>
              <a:rPr lang="en-US" altLang="en-US" sz="2400" dirty="0">
                <a:solidFill>
                  <a:schemeClr val="tx1"/>
                </a:solidFill>
                <a:latin typeface="Calibri" panose="020F0502020204030204" pitchFamily="34" charset="0"/>
              </a:rPr>
              <a:t>Board Liaison:  Joe LaFreniere</a:t>
            </a:r>
          </a:p>
          <a:p>
            <a:pPr>
              <a:buFont typeface="Arial" panose="020B0604020202020204" pitchFamily="34" charset="0"/>
              <a:buChar char="•"/>
            </a:pPr>
            <a:r>
              <a:rPr lang="en-US" altLang="en-US" sz="2400" dirty="0">
                <a:solidFill>
                  <a:schemeClr val="tx1"/>
                </a:solidFill>
                <a:latin typeface="Calibri" panose="020F0502020204030204" pitchFamily="34" charset="0"/>
              </a:rPr>
              <a:t>Chairperson:  Mark </a:t>
            </a:r>
            <a:r>
              <a:rPr lang="en-US" altLang="en-US" sz="2400" dirty="0" err="1">
                <a:solidFill>
                  <a:schemeClr val="tx1"/>
                </a:solidFill>
                <a:latin typeface="Calibri" panose="020F0502020204030204" pitchFamily="34" charset="0"/>
              </a:rPr>
              <a:t>Romanowsky</a:t>
            </a:r>
            <a:endParaRPr lang="en-US" altLang="en-US" sz="2400" dirty="0">
              <a:solidFill>
                <a:schemeClr val="tx1"/>
              </a:solidFill>
              <a:latin typeface="Calibri" panose="020F0502020204030204" pitchFamily="34" charset="0"/>
            </a:endParaRPr>
          </a:p>
          <a:p>
            <a:pPr marL="0" indent="0">
              <a:buNone/>
            </a:pPr>
            <a:endParaRPr lang="en-US" altLang="en-US" sz="2400" dirty="0">
              <a:latin typeface="Calibri" panose="020F0502020204030204" pitchFamily="34" charset="0"/>
            </a:endParaRPr>
          </a:p>
          <a:p>
            <a:pPr>
              <a:buFont typeface="Arial" panose="020B0604020202020204" pitchFamily="34" charset="0"/>
              <a:buChar char="•"/>
            </a:pPr>
            <a:r>
              <a:rPr lang="en-US" altLang="en-US" sz="2400" dirty="0">
                <a:latin typeface="Calibri" panose="020F0502020204030204" pitchFamily="34" charset="0"/>
              </a:rPr>
              <a:t>Safety Committee Proposed Budget </a:t>
            </a:r>
            <a:r>
              <a:rPr lang="en-US" altLang="en-US" sz="2400" dirty="0" smtClean="0">
                <a:latin typeface="Calibri" panose="020F0502020204030204" pitchFamily="34" charset="0"/>
              </a:rPr>
              <a:t>2018</a:t>
            </a:r>
            <a:endParaRPr lang="en-US" altLang="en-US" sz="2400" dirty="0">
              <a:latin typeface="Calibri" panose="020F0502020204030204" pitchFamily="34" charset="0"/>
            </a:endParaRPr>
          </a:p>
          <a:p>
            <a:pPr>
              <a:buFont typeface="Arial" panose="020B0604020202020204" pitchFamily="34" charset="0"/>
              <a:buChar char="•"/>
            </a:pPr>
            <a:r>
              <a:rPr lang="en-US" altLang="en-US" sz="2400" dirty="0">
                <a:latin typeface="Calibri" panose="020F0502020204030204" pitchFamily="34" charset="0"/>
              </a:rPr>
              <a:t>Replenish First Aid Supplies</a:t>
            </a:r>
            <a:r>
              <a:rPr lang="en-US" altLang="en-US" sz="2400" dirty="0" smtClean="0">
                <a:latin typeface="Calibri" panose="020F0502020204030204" pitchFamily="34" charset="0"/>
              </a:rPr>
              <a:t>....................................................$50</a:t>
            </a:r>
            <a:endParaRPr lang="en-US" altLang="en-US" sz="2400" dirty="0">
              <a:latin typeface="Calibri" panose="020F0502020204030204" pitchFamily="34" charset="0"/>
            </a:endParaRPr>
          </a:p>
          <a:p>
            <a:pPr>
              <a:buFont typeface="Arial" panose="020B0604020202020204" pitchFamily="34" charset="0"/>
              <a:buChar char="•"/>
            </a:pPr>
            <a:r>
              <a:rPr lang="en-US" altLang="en-US" sz="2400" dirty="0">
                <a:latin typeface="Calibri" panose="020F0502020204030204" pitchFamily="34" charset="0"/>
              </a:rPr>
              <a:t>Buoy </a:t>
            </a:r>
            <a:r>
              <a:rPr lang="en-US" altLang="en-US" sz="2400" dirty="0" smtClean="0">
                <a:latin typeface="Calibri" panose="020F0502020204030204" pitchFamily="34" charset="0"/>
              </a:rPr>
              <a:t> </a:t>
            </a:r>
            <a:r>
              <a:rPr lang="en-US" altLang="en-US" sz="2400" dirty="0">
                <a:latin typeface="Calibri" panose="020F0502020204030204" pitchFamily="34" charset="0"/>
              </a:rPr>
              <a:t>(</a:t>
            </a:r>
            <a:r>
              <a:rPr lang="en-US" altLang="en-US" sz="2400" dirty="0" err="1">
                <a:latin typeface="Calibri" panose="020F0502020204030204" pitchFamily="34" charset="0"/>
              </a:rPr>
              <a:t>Overtons</a:t>
            </a:r>
            <a:r>
              <a:rPr lang="en-US" altLang="en-US" sz="2400" dirty="0">
                <a:latin typeface="Calibri" panose="020F0502020204030204" pitchFamily="34" charset="0"/>
              </a:rPr>
              <a:t> Item # 309779 </a:t>
            </a:r>
            <a:r>
              <a:rPr lang="en-US" altLang="en-US" sz="2400" dirty="0" err="1">
                <a:latin typeface="Calibri" panose="020F0502020204030204" pitchFamily="34" charset="0"/>
              </a:rPr>
              <a:t>wl</a:t>
            </a:r>
            <a:r>
              <a:rPr lang="en-US" altLang="en-US" sz="2400" dirty="0">
                <a:latin typeface="Calibri" panose="020F0502020204030204" pitchFamily="34" charset="0"/>
              </a:rPr>
              <a:t> Hazard/Rocks label</a:t>
            </a:r>
            <a:r>
              <a:rPr lang="en-US" altLang="en-US" sz="2400" dirty="0" smtClean="0">
                <a:latin typeface="Calibri" panose="020F0502020204030204" pitchFamily="34" charset="0"/>
              </a:rPr>
              <a:t>)......$320</a:t>
            </a:r>
            <a:endParaRPr lang="en-US" altLang="en-US" sz="2400" dirty="0">
              <a:latin typeface="Calibri" panose="020F0502020204030204" pitchFamily="34" charset="0"/>
            </a:endParaRPr>
          </a:p>
          <a:p>
            <a:pPr>
              <a:buFont typeface="Arial" panose="020B0604020202020204" pitchFamily="34" charset="0"/>
              <a:buChar char="•"/>
            </a:pPr>
            <a:r>
              <a:rPr lang="en-US" altLang="en-US" sz="2400" dirty="0">
                <a:latin typeface="Calibri" panose="020F0502020204030204" pitchFamily="34" charset="0"/>
              </a:rPr>
              <a:t> anchor</a:t>
            </a:r>
            <a:r>
              <a:rPr lang="en-US" altLang="en-US" sz="2400" dirty="0" smtClean="0">
                <a:latin typeface="Calibri" panose="020F0502020204030204" pitchFamily="34" charset="0"/>
              </a:rPr>
              <a:t>.....................................................................................$</a:t>
            </a:r>
            <a:r>
              <a:rPr lang="en-US" altLang="en-US" sz="2400" dirty="0">
                <a:latin typeface="Calibri" panose="020F0502020204030204" pitchFamily="34" charset="0"/>
              </a:rPr>
              <a:t>20</a:t>
            </a:r>
          </a:p>
          <a:p>
            <a:pPr>
              <a:buFont typeface="Arial" panose="020B0604020202020204" pitchFamily="34" charset="0"/>
              <a:buChar char="•"/>
            </a:pPr>
            <a:r>
              <a:rPr lang="en-US" altLang="en-US" sz="2400" dirty="0">
                <a:latin typeface="Calibri" panose="020F0502020204030204" pitchFamily="34" charset="0"/>
              </a:rPr>
              <a:t> Line</a:t>
            </a:r>
            <a:r>
              <a:rPr lang="en-US" altLang="en-US" sz="2400" dirty="0" smtClean="0">
                <a:latin typeface="Calibri" panose="020F0502020204030204" pitchFamily="34" charset="0"/>
              </a:rPr>
              <a:t>.........................................................................................$</a:t>
            </a:r>
            <a:r>
              <a:rPr lang="en-US" altLang="en-US" sz="2400" dirty="0">
                <a:latin typeface="Calibri" panose="020F0502020204030204" pitchFamily="34" charset="0"/>
              </a:rPr>
              <a:t>20</a:t>
            </a:r>
          </a:p>
          <a:p>
            <a:pPr>
              <a:buFont typeface="Arial" panose="020B0604020202020204" pitchFamily="34" charset="0"/>
              <a:buChar char="•"/>
            </a:pPr>
            <a:r>
              <a:rPr lang="en-US" altLang="en-US" sz="2400" dirty="0">
                <a:latin typeface="Calibri" panose="020F0502020204030204" pitchFamily="34" charset="0"/>
              </a:rPr>
              <a:t> Air Horns (small).....................................................................$50</a:t>
            </a:r>
          </a:p>
          <a:p>
            <a:pPr>
              <a:buFont typeface="Arial" panose="020B0604020202020204" pitchFamily="34" charset="0"/>
              <a:buChar char="•"/>
            </a:pPr>
            <a:r>
              <a:rPr lang="en-US" altLang="en-US" sz="2400" dirty="0">
                <a:latin typeface="Calibri" panose="020F0502020204030204" pitchFamily="34" charset="0"/>
              </a:rPr>
              <a:t> Air Horn (large).......................................................................$25</a:t>
            </a:r>
          </a:p>
          <a:p>
            <a:pPr>
              <a:buFont typeface="Arial" panose="020B0604020202020204" pitchFamily="34" charset="0"/>
              <a:buChar char="•"/>
            </a:pPr>
            <a:r>
              <a:rPr lang="en-US" altLang="en-US" sz="2400" dirty="0">
                <a:latin typeface="Calibri" panose="020F0502020204030204" pitchFamily="34" charset="0"/>
              </a:rPr>
              <a:t> Stern facing white lights</a:t>
            </a:r>
            <a:r>
              <a:rPr lang="en-US" altLang="en-US" sz="2400" dirty="0" smtClean="0">
                <a:latin typeface="Calibri" panose="020F0502020204030204" pitchFamily="34" charset="0"/>
              </a:rPr>
              <a:t>.......................................................$</a:t>
            </a:r>
            <a:r>
              <a:rPr lang="en-US" altLang="en-US" sz="2400" dirty="0">
                <a:latin typeface="Calibri" panose="020F0502020204030204" pitchFamily="34" charset="0"/>
              </a:rPr>
              <a:t>120</a:t>
            </a:r>
          </a:p>
          <a:p>
            <a:pPr>
              <a:buFont typeface="Arial" panose="020B0604020202020204" pitchFamily="34" charset="0"/>
              <a:buChar char="•"/>
            </a:pPr>
            <a:r>
              <a:rPr lang="en-US" altLang="en-US" sz="2400" dirty="0">
                <a:latin typeface="Calibri" panose="020F0502020204030204" pitchFamily="34" charset="0"/>
              </a:rPr>
              <a:t> Water thermometers</a:t>
            </a:r>
            <a:r>
              <a:rPr lang="en-US" altLang="en-US" sz="2400" dirty="0" smtClean="0">
                <a:latin typeface="Calibri" panose="020F0502020204030204" pitchFamily="34" charset="0"/>
              </a:rPr>
              <a:t>..............................................................$</a:t>
            </a:r>
            <a:r>
              <a:rPr lang="en-US" altLang="en-US" sz="2400" dirty="0">
                <a:latin typeface="Calibri" panose="020F0502020204030204" pitchFamily="34" charset="0"/>
              </a:rPr>
              <a:t>20</a:t>
            </a:r>
          </a:p>
          <a:p>
            <a:pPr>
              <a:buFont typeface="Arial" panose="020B0604020202020204" pitchFamily="34" charset="0"/>
              <a:buChar char="•"/>
            </a:pPr>
            <a:r>
              <a:rPr lang="en-US" altLang="en-US" sz="2400" dirty="0">
                <a:latin typeface="Calibri" panose="020F0502020204030204" pitchFamily="34" charset="0"/>
              </a:rPr>
              <a:t> Miscellaneous</a:t>
            </a:r>
            <a:r>
              <a:rPr lang="en-US" altLang="en-US" sz="2400" dirty="0" smtClean="0">
                <a:latin typeface="Calibri" panose="020F0502020204030204" pitchFamily="34" charset="0"/>
              </a:rPr>
              <a:t>.......................................................................$100</a:t>
            </a:r>
            <a:endParaRPr lang="en-US" altLang="en-US" sz="2400" dirty="0">
              <a:latin typeface="Calibri" panose="020F0502020204030204" pitchFamily="34" charset="0"/>
            </a:endParaRPr>
          </a:p>
          <a:p>
            <a:pPr>
              <a:buFont typeface="Arial" panose="020B0604020202020204" pitchFamily="34" charset="0"/>
              <a:buChar char="•"/>
            </a:pPr>
            <a:r>
              <a:rPr lang="en-US" altLang="en-US" sz="2400" dirty="0">
                <a:latin typeface="Calibri" panose="020F0502020204030204" pitchFamily="34" charset="0"/>
              </a:rPr>
              <a:t> Total: $725</a:t>
            </a:r>
            <a:endParaRPr lang="en-US" altLang="en-US" sz="2160" dirty="0">
              <a:latin typeface="Calibri" panose="020F0502020204030204" pitchFamily="34" charset="0"/>
            </a:endParaRPr>
          </a:p>
        </p:txBody>
      </p:sp>
      <p:sp>
        <p:nvSpPr>
          <p:cNvPr id="2" name="Footer Placeholder 1"/>
          <p:cNvSpPr>
            <a:spLocks noGrp="1"/>
          </p:cNvSpPr>
          <p:nvPr>
            <p:ph type="ftr" sz="quarter" idx="11"/>
          </p:nvPr>
        </p:nvSpPr>
        <p:spPr>
          <a:xfrm>
            <a:off x="677334" y="6225920"/>
            <a:ext cx="6297612" cy="365125"/>
          </a:xfrm>
        </p:spPr>
        <p:txBody>
          <a:bodyPr/>
          <a:lstStyle/>
          <a:p>
            <a:r>
              <a:rPr lang="en-US" smtClean="0"/>
              <a:t>April 3, 2018</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Safety </a:t>
            </a:r>
            <a:r>
              <a:rPr lang="en-US" altLang="en-US" i="1" dirty="0"/>
              <a:t>tentative</a:t>
            </a:r>
            <a:r>
              <a:rPr lang="en-US" altLang="en-US" dirty="0"/>
              <a:t> Agenda items 2018</a:t>
            </a:r>
          </a:p>
        </p:txBody>
      </p:sp>
      <p:sp>
        <p:nvSpPr>
          <p:cNvPr id="3" name="Content Placeholder 2"/>
          <p:cNvSpPr>
            <a:spLocks noGrp="1"/>
          </p:cNvSpPr>
          <p:nvPr>
            <p:ph idx="1"/>
          </p:nvPr>
        </p:nvSpPr>
        <p:spPr>
          <a:xfrm>
            <a:off x="677334" y="1930401"/>
            <a:ext cx="8596668" cy="4110962"/>
          </a:xfrm>
        </p:spPr>
        <p:txBody>
          <a:bodyPr/>
          <a:lstStyle/>
          <a:p>
            <a:pPr marL="411480" indent="-411480">
              <a:buFont typeface="Arial" panose="020B0604020202020204" pitchFamily="34" charset="0"/>
              <a:buChar char="•"/>
              <a:defRPr/>
            </a:pPr>
            <a:r>
              <a:rPr lang="en-US" sz="2520" dirty="0">
                <a:latin typeface="Arial" panose="020B0604020202020204" pitchFamily="34" charset="0"/>
                <a:cs typeface="Arial" panose="020B0604020202020204" pitchFamily="34" charset="0"/>
              </a:rPr>
              <a:t>Schedule FLIP CLINIC suggest co-ordinate with </a:t>
            </a:r>
            <a:r>
              <a:rPr lang="en-US" sz="2520" dirty="0" err="1">
                <a:latin typeface="Arial" panose="020B0604020202020204" pitchFamily="34" charset="0"/>
                <a:cs typeface="Arial" panose="020B0604020202020204" pitchFamily="34" charset="0"/>
              </a:rPr>
              <a:t>LTScull</a:t>
            </a:r>
            <a:endParaRPr lang="en-US" sz="2520" dirty="0">
              <a:latin typeface="Arial" panose="020B0604020202020204" pitchFamily="34" charset="0"/>
              <a:cs typeface="Arial" panose="020B0604020202020204" pitchFamily="34" charset="0"/>
            </a:endParaRPr>
          </a:p>
          <a:p>
            <a:pPr marL="411480" indent="-411480">
              <a:buFont typeface="Arial" panose="020B0604020202020204" pitchFamily="34" charset="0"/>
              <a:buChar char="•"/>
              <a:defRPr/>
            </a:pPr>
            <a:r>
              <a:rPr lang="en-US" sz="2520" dirty="0">
                <a:latin typeface="Arial" panose="020B0604020202020204" pitchFamily="34" charset="0"/>
                <a:cs typeface="Arial" panose="020B0604020202020204" pitchFamily="34" charset="0"/>
              </a:rPr>
              <a:t>Show Safety Video at Meetings and</a:t>
            </a:r>
          </a:p>
          <a:p>
            <a:pPr marL="0" indent="0">
              <a:buNone/>
              <a:defRPr/>
            </a:pPr>
            <a:r>
              <a:rPr lang="en-US" sz="2520" dirty="0">
                <a:latin typeface="Arial" panose="020B0604020202020204" pitchFamily="34" charset="0"/>
                <a:cs typeface="Arial" panose="020B0604020202020204" pitchFamily="34" charset="0"/>
              </a:rPr>
              <a:t>     Arrange for small group showings of Safety Video</a:t>
            </a:r>
          </a:p>
          <a:p>
            <a:pPr marL="411480" indent="-411480">
              <a:buFont typeface="Arial" panose="020B0604020202020204" pitchFamily="34" charset="0"/>
              <a:buChar char="•"/>
              <a:defRPr/>
            </a:pPr>
            <a:r>
              <a:rPr lang="en-US" sz="2520" dirty="0">
                <a:latin typeface="Arial" panose="020B0604020202020204" pitchFamily="34" charset="0"/>
                <a:cs typeface="Arial" panose="020B0604020202020204" pitchFamily="34" charset="0"/>
              </a:rPr>
              <a:t>Post Traffic pattern inside boathouse and at dock</a:t>
            </a:r>
          </a:p>
          <a:p>
            <a:pPr marL="411480" indent="-411480">
              <a:buFont typeface="Arial" panose="020B0604020202020204" pitchFamily="34" charset="0"/>
              <a:buChar char="•"/>
              <a:defRPr/>
            </a:pPr>
            <a:r>
              <a:rPr lang="en-US" sz="2520" dirty="0">
                <a:latin typeface="Arial" panose="020B0604020202020204" pitchFamily="34" charset="0"/>
                <a:cs typeface="Arial" panose="020B0604020202020204" pitchFamily="34" charset="0"/>
              </a:rPr>
              <a:t>Work with boathouse user group on any other safety activities</a:t>
            </a:r>
          </a:p>
          <a:p>
            <a:pPr marL="411480" indent="-411480">
              <a:buFont typeface="Arial" panose="020B0604020202020204" pitchFamily="34" charset="0"/>
              <a:buChar char="•"/>
              <a:defRPr/>
            </a:pPr>
            <a:r>
              <a:rPr lang="en-US" sz="2520" dirty="0">
                <a:latin typeface="Arial" panose="020B0604020202020204" pitchFamily="34" charset="0"/>
                <a:cs typeface="Arial" panose="020B0604020202020204" pitchFamily="34" charset="0"/>
              </a:rPr>
              <a:t>Conduct Launch training class (very popular in 2017)</a:t>
            </a:r>
          </a:p>
          <a:p>
            <a:pPr>
              <a:buFont typeface="Times New Roman" panose="02020603050405020304" pitchFamily="18" charset="0"/>
              <a:buNone/>
              <a:defRPr/>
            </a:pPr>
            <a:endParaRPr lang="en-US" dirty="0"/>
          </a:p>
        </p:txBody>
      </p:sp>
      <p:sp>
        <p:nvSpPr>
          <p:cNvPr id="2" name="Footer Placeholder 1"/>
          <p:cNvSpPr>
            <a:spLocks noGrp="1"/>
          </p:cNvSpPr>
          <p:nvPr>
            <p:ph type="ftr" sz="quarter" idx="11"/>
          </p:nvPr>
        </p:nvSpPr>
        <p:spPr/>
        <p:txBody>
          <a:bodyPr/>
          <a:lstStyle/>
          <a:p>
            <a:r>
              <a:rPr lang="en-US" smtClean="0"/>
              <a:t>April 3, 2018</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t="74722" r="48866"/>
          <a:stretch>
            <a:fillRect/>
          </a:stretch>
        </p:blipFill>
        <p:spPr bwMode="auto">
          <a:xfrm>
            <a:off x="135478" y="191481"/>
            <a:ext cx="2361232" cy="17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36867" name="Text Box 2"/>
          <p:cNvSpPr txBox="1">
            <a:spLocks noChangeArrowheads="1"/>
          </p:cNvSpPr>
          <p:nvPr/>
        </p:nvSpPr>
        <p:spPr bwMode="auto">
          <a:xfrm>
            <a:off x="3209230" y="364837"/>
            <a:ext cx="4881986" cy="13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91349" tIns="45674" rIns="91349" bIns="45674">
            <a:spAutoFit/>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buClrTx/>
              <a:buFontTx/>
              <a:buNone/>
            </a:pPr>
            <a:r>
              <a:rPr lang="en-US" altLang="en-US" sz="2790" b="1" dirty="0">
                <a:solidFill>
                  <a:srgbClr val="000000"/>
                </a:solidFill>
              </a:rPr>
              <a:t>Social Events Planned 2018 </a:t>
            </a:r>
          </a:p>
          <a:p>
            <a:pPr algn="ctr" eaLnBrk="1" hangingPunct="1">
              <a:buClrTx/>
              <a:buFontTx/>
              <a:buNone/>
            </a:pPr>
            <a:r>
              <a:rPr lang="en-US" altLang="en-US" sz="2790" b="1" dirty="0">
                <a:solidFill>
                  <a:srgbClr val="000000"/>
                </a:solidFill>
              </a:rPr>
              <a:t>Board Liaison: Terry Freeman</a:t>
            </a:r>
          </a:p>
          <a:p>
            <a:pPr algn="ctr" eaLnBrk="1" hangingPunct="1">
              <a:buClrTx/>
              <a:buFontTx/>
              <a:buNone/>
            </a:pPr>
            <a:r>
              <a:rPr lang="en-US" altLang="en-US" sz="2790" b="1" dirty="0">
                <a:solidFill>
                  <a:srgbClr val="000000"/>
                </a:solidFill>
              </a:rPr>
              <a:t>Chair: Dottie Semonian</a:t>
            </a:r>
          </a:p>
        </p:txBody>
      </p:sp>
      <p:sp>
        <p:nvSpPr>
          <p:cNvPr id="36868" name="Text Box 3"/>
          <p:cNvSpPr txBox="1">
            <a:spLocks noChangeArrowheads="1"/>
          </p:cNvSpPr>
          <p:nvPr/>
        </p:nvSpPr>
        <p:spPr bwMode="auto">
          <a:xfrm>
            <a:off x="1915635" y="6248051"/>
            <a:ext cx="2587191" cy="42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91349" tIns="45674" rIns="91349" bIns="45674">
            <a:spAutoFit/>
          </a:bodyP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r>
              <a:rPr lang="en-US" altLang="en-US" sz="2160" b="1">
                <a:solidFill>
                  <a:srgbClr val="FFFFFF"/>
                </a:solidFill>
              </a:rPr>
              <a:t>Bumper Stickers $2</a:t>
            </a:r>
            <a:r>
              <a:rPr lang="en-US" altLang="en-US" sz="2160">
                <a:solidFill>
                  <a:srgbClr val="FFFFFF"/>
                </a:solidFill>
              </a:rPr>
              <a:t> </a:t>
            </a:r>
          </a:p>
        </p:txBody>
      </p:sp>
      <p:sp>
        <p:nvSpPr>
          <p:cNvPr id="39941" name="Text Box 4"/>
          <p:cNvSpPr txBox="1">
            <a:spLocks noChangeArrowheads="1"/>
          </p:cNvSpPr>
          <p:nvPr/>
        </p:nvSpPr>
        <p:spPr bwMode="auto">
          <a:xfrm>
            <a:off x="1685404" y="1745122"/>
            <a:ext cx="9115704" cy="5115124"/>
          </a:xfrm>
          <a:prstGeom prst="rect">
            <a:avLst/>
          </a:prstGeom>
          <a:noFill/>
          <a:ln>
            <a:noFill/>
          </a:ln>
          <a:effectLst/>
        </p:spPr>
        <p:txBody>
          <a:bodyPr lIns="80983" tIns="42111" rIns="80983" bIns="42111"/>
          <a:lstStyle>
            <a:lvl1pPr marL="342900" indent="-341630"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295" algn="l"/>
                <a:tab pos="912495" algn="l"/>
                <a:tab pos="1369695" algn="l"/>
                <a:tab pos="1826895" algn="l"/>
                <a:tab pos="2284095" algn="l"/>
                <a:tab pos="2741295" algn="l"/>
                <a:tab pos="3198495" algn="l"/>
                <a:tab pos="3655695" algn="l"/>
                <a:tab pos="4112895" algn="l"/>
                <a:tab pos="4570095" algn="l"/>
                <a:tab pos="5027295" algn="l"/>
                <a:tab pos="5484495" algn="l"/>
                <a:tab pos="5941695" algn="l"/>
                <a:tab pos="6398895" algn="l"/>
                <a:tab pos="6856095" algn="l"/>
                <a:tab pos="7313295" algn="l"/>
                <a:tab pos="7770495" algn="l"/>
                <a:tab pos="8227695" algn="l"/>
                <a:tab pos="8684895" algn="l"/>
                <a:tab pos="9142095" algn="l"/>
              </a:tabLst>
              <a:defRPr sz="2400">
                <a:solidFill>
                  <a:schemeClr val="bg1"/>
                </a:solidFill>
                <a:latin typeface="Times New Roman" panose="02020603050405020304" pitchFamily="18" charset="0"/>
                <a:ea typeface="WenQuanYi Micro Hei" charset="0"/>
                <a:cs typeface="WenQuanYi Micro Hei" charset="0"/>
              </a:defRPr>
            </a:lvl9pPr>
          </a:lstStyle>
          <a:p>
            <a:pPr marL="309880" indent="-308610" eaLnBrk="1" hangingPunct="1">
              <a:spcBef>
                <a:spcPts val="720"/>
              </a:spcBef>
              <a:buFont typeface="Arial" panose="020B0604020202020204" pitchFamily="34" charset="0"/>
              <a:buChar char="•"/>
              <a:defRPr/>
            </a:pPr>
            <a:r>
              <a:rPr lang="en-US" sz="2000" dirty="0">
                <a:solidFill>
                  <a:srgbClr val="FF0000"/>
                </a:solidFill>
              </a:rPr>
              <a:t>Request $500 for Social Committee – mostly refreshments for below:</a:t>
            </a:r>
          </a:p>
          <a:p>
            <a:r>
              <a:rPr lang="en-US" sz="1800" dirty="0">
                <a:solidFill>
                  <a:srgbClr val="000000"/>
                </a:solidFill>
              </a:rPr>
              <a:t> </a:t>
            </a:r>
          </a:p>
          <a:p>
            <a:r>
              <a:rPr lang="en-US" sz="1800" b="1" dirty="0">
                <a:solidFill>
                  <a:srgbClr val="000000"/>
                </a:solidFill>
                <a:latin typeface="Arial" panose="020B0604020202020204" pitchFamily="34" charset="0"/>
              </a:rPr>
              <a:t>March Member Meeting</a:t>
            </a:r>
            <a:r>
              <a:rPr lang="en-US" sz="1800" dirty="0">
                <a:solidFill>
                  <a:srgbClr val="000000"/>
                </a:solidFill>
                <a:latin typeface="Arial" panose="020B0604020202020204" pitchFamily="34" charset="0"/>
              </a:rPr>
              <a:t>: </a:t>
            </a:r>
          </a:p>
          <a:p>
            <a:pPr>
              <a:buFont typeface="Arial" panose="020B0604020202020204" pitchFamily="34" charset="0"/>
              <a:buChar char="•"/>
            </a:pPr>
            <a:r>
              <a:rPr lang="en-US" sz="1800" dirty="0">
                <a:solidFill>
                  <a:srgbClr val="000000"/>
                </a:solidFill>
                <a:latin typeface="Arial" panose="020B0604020202020204" pitchFamily="34" charset="0"/>
              </a:rPr>
              <a:t>St Patrick's Day Snacks</a:t>
            </a:r>
          </a:p>
          <a:p>
            <a:r>
              <a:rPr lang="en-US" sz="1800" b="1" dirty="0">
                <a:solidFill>
                  <a:srgbClr val="000000"/>
                </a:solidFill>
                <a:latin typeface="Arial" panose="020B0604020202020204" pitchFamily="34" charset="0"/>
              </a:rPr>
              <a:t>April/May</a:t>
            </a:r>
            <a:r>
              <a:rPr lang="en-US" sz="1800" dirty="0">
                <a:solidFill>
                  <a:srgbClr val="000000"/>
                </a:solidFill>
                <a:latin typeface="Arial" panose="020B0604020202020204" pitchFamily="34" charset="0"/>
              </a:rPr>
              <a:t>:</a:t>
            </a:r>
          </a:p>
          <a:p>
            <a:pPr>
              <a:buFont typeface="Arial" panose="020B0604020202020204" pitchFamily="34" charset="0"/>
              <a:buChar char="•"/>
            </a:pPr>
            <a:r>
              <a:rPr lang="en-US" sz="1800" dirty="0">
                <a:solidFill>
                  <a:srgbClr val="000000"/>
                </a:solidFill>
                <a:latin typeface="Arial" panose="020B0604020202020204" pitchFamily="34" charset="0"/>
              </a:rPr>
              <a:t>Group Rows (</a:t>
            </a:r>
            <a:r>
              <a:rPr lang="en-US" sz="1800" dirty="0" err="1">
                <a:solidFill>
                  <a:srgbClr val="000000"/>
                </a:solidFill>
                <a:latin typeface="Arial" panose="020B0604020202020204" pitchFamily="34" charset="0"/>
              </a:rPr>
              <a:t>tbd</a:t>
            </a:r>
            <a:r>
              <a:rPr lang="en-US" sz="1800" dirty="0">
                <a:solidFill>
                  <a:srgbClr val="000000"/>
                </a:solidFill>
                <a:latin typeface="Arial" panose="020B0604020202020204" pitchFamily="34" charset="0"/>
              </a:rPr>
              <a:t>)</a:t>
            </a:r>
          </a:p>
          <a:p>
            <a:r>
              <a:rPr lang="en-US" sz="1800" b="1" dirty="0">
                <a:solidFill>
                  <a:srgbClr val="000000"/>
                </a:solidFill>
                <a:latin typeface="Arial" panose="020B0604020202020204" pitchFamily="34" charset="0"/>
              </a:rPr>
              <a:t>June</a:t>
            </a:r>
            <a:r>
              <a:rPr lang="en-US" sz="1800" dirty="0">
                <a:solidFill>
                  <a:srgbClr val="000000"/>
                </a:solidFill>
                <a:latin typeface="Arial" panose="020B0604020202020204" pitchFamily="34" charset="0"/>
              </a:rPr>
              <a:t>:</a:t>
            </a:r>
          </a:p>
          <a:p>
            <a:pPr>
              <a:buFont typeface="Arial" panose="020B0604020202020204" pitchFamily="34" charset="0"/>
              <a:buChar char="•"/>
            </a:pPr>
            <a:r>
              <a:rPr lang="en-US" sz="1800" dirty="0">
                <a:solidFill>
                  <a:srgbClr val="000000"/>
                </a:solidFill>
                <a:latin typeface="Arial" panose="020B0604020202020204" pitchFamily="34" charset="0"/>
              </a:rPr>
              <a:t>Learn to Row Day: Saturday, June 2nd - ill provide refreshments</a:t>
            </a:r>
          </a:p>
          <a:p>
            <a:pPr>
              <a:buFont typeface="Arial" panose="020B0604020202020204" pitchFamily="34" charset="0"/>
              <a:buChar char="•"/>
            </a:pPr>
            <a:r>
              <a:rPr lang="en-US" sz="1800" dirty="0">
                <a:solidFill>
                  <a:srgbClr val="000000"/>
                </a:solidFill>
                <a:latin typeface="Arial" panose="020B0604020202020204" pitchFamily="34" charset="0"/>
              </a:rPr>
              <a:t>Breakfast after Learn to Scull Session</a:t>
            </a:r>
          </a:p>
          <a:p>
            <a:r>
              <a:rPr lang="en-US" sz="1800" b="1" dirty="0">
                <a:solidFill>
                  <a:srgbClr val="000000"/>
                </a:solidFill>
                <a:latin typeface="Arial" panose="020B0604020202020204" pitchFamily="34" charset="0"/>
              </a:rPr>
              <a:t>July</a:t>
            </a:r>
            <a:r>
              <a:rPr lang="en-US" sz="1800" dirty="0">
                <a:solidFill>
                  <a:srgbClr val="000000"/>
                </a:solidFill>
                <a:latin typeface="Arial" panose="020B0604020202020204" pitchFamily="34" charset="0"/>
              </a:rPr>
              <a:t>:</a:t>
            </a:r>
          </a:p>
          <a:p>
            <a:pPr>
              <a:buFont typeface="Arial" panose="020B0604020202020204" pitchFamily="34" charset="0"/>
              <a:buChar char="•"/>
            </a:pPr>
            <a:r>
              <a:rPr lang="en-US" sz="1800" dirty="0">
                <a:solidFill>
                  <a:srgbClr val="000000"/>
                </a:solidFill>
                <a:latin typeface="Arial" panose="020B0604020202020204" pitchFamily="34" charset="0"/>
              </a:rPr>
              <a:t>Member Meeting: Deck meeting with cocktails, invite new Learn to Members</a:t>
            </a:r>
          </a:p>
          <a:p>
            <a:pPr>
              <a:buFont typeface="Arial" panose="020B0604020202020204" pitchFamily="34" charset="0"/>
              <a:buChar char="•"/>
            </a:pPr>
            <a:r>
              <a:rPr lang="en-US" sz="1800" dirty="0">
                <a:solidFill>
                  <a:srgbClr val="000000"/>
                </a:solidFill>
                <a:latin typeface="Arial" panose="020B0604020202020204" pitchFamily="34" charset="0"/>
              </a:rPr>
              <a:t>Full moon row (7/27)</a:t>
            </a:r>
          </a:p>
          <a:p>
            <a:r>
              <a:rPr lang="en-US" sz="1800" b="1" dirty="0">
                <a:solidFill>
                  <a:srgbClr val="000000"/>
                </a:solidFill>
                <a:latin typeface="Arial" panose="020B0604020202020204" pitchFamily="34" charset="0"/>
              </a:rPr>
              <a:t>August</a:t>
            </a:r>
            <a:r>
              <a:rPr lang="en-US" sz="1800" dirty="0">
                <a:solidFill>
                  <a:srgbClr val="000000"/>
                </a:solidFill>
                <a:latin typeface="Arial" panose="020B0604020202020204" pitchFamily="34" charset="0"/>
              </a:rPr>
              <a:t>:</a:t>
            </a:r>
          </a:p>
          <a:p>
            <a:pPr>
              <a:buFont typeface="Arial" panose="020B0604020202020204" pitchFamily="34" charset="0"/>
              <a:buChar char="•"/>
            </a:pPr>
            <a:r>
              <a:rPr lang="en-US" sz="1800" dirty="0">
                <a:solidFill>
                  <a:srgbClr val="000000"/>
                </a:solidFill>
                <a:latin typeface="Arial" panose="020B0604020202020204" pitchFamily="34" charset="0"/>
              </a:rPr>
              <a:t>Full moon row (8/26)</a:t>
            </a:r>
          </a:p>
          <a:p>
            <a:r>
              <a:rPr lang="en-US" sz="1800" b="1" dirty="0">
                <a:solidFill>
                  <a:srgbClr val="000000"/>
                </a:solidFill>
                <a:latin typeface="Arial" panose="020B0604020202020204" pitchFamily="34" charset="0"/>
              </a:rPr>
              <a:t>September/October</a:t>
            </a:r>
            <a:r>
              <a:rPr lang="en-US" sz="1800" dirty="0">
                <a:solidFill>
                  <a:srgbClr val="000000"/>
                </a:solidFill>
                <a:latin typeface="Arial" panose="020B0604020202020204" pitchFamily="34" charset="0"/>
              </a:rPr>
              <a:t>:</a:t>
            </a:r>
          </a:p>
          <a:p>
            <a:pPr>
              <a:buFont typeface="Arial" panose="020B0604020202020204" pitchFamily="34" charset="0"/>
              <a:buChar char="•"/>
            </a:pPr>
            <a:r>
              <a:rPr lang="en-US" sz="1800" dirty="0">
                <a:solidFill>
                  <a:srgbClr val="000000"/>
                </a:solidFill>
                <a:latin typeface="Arial" panose="020B0604020202020204" pitchFamily="34" charset="0"/>
              </a:rPr>
              <a:t>End of season row down, clean up and pot luck</a:t>
            </a:r>
          </a:p>
          <a:p>
            <a:r>
              <a:rPr lang="en-US" sz="1800" b="1" dirty="0">
                <a:solidFill>
                  <a:srgbClr val="000000"/>
                </a:solidFill>
                <a:latin typeface="Arial" panose="020B0604020202020204" pitchFamily="34" charset="0"/>
              </a:rPr>
              <a:t>December</a:t>
            </a:r>
            <a:r>
              <a:rPr lang="en-US" sz="1800" dirty="0">
                <a:solidFill>
                  <a:srgbClr val="000000"/>
                </a:solidFill>
                <a:latin typeface="Arial" panose="020B0604020202020204" pitchFamily="34" charset="0"/>
              </a:rPr>
              <a:t>:</a:t>
            </a:r>
          </a:p>
          <a:p>
            <a:pPr>
              <a:buFont typeface="Arial" panose="020B0604020202020204" pitchFamily="34" charset="0"/>
              <a:buChar char="•"/>
            </a:pPr>
            <a:r>
              <a:rPr lang="en-US" sz="1800" dirty="0">
                <a:solidFill>
                  <a:srgbClr val="000000"/>
                </a:solidFill>
                <a:latin typeface="Arial" panose="020B0604020202020204" pitchFamily="34" charset="0"/>
              </a:rPr>
              <a:t>Organize food, decoration for annual member meeting/party</a:t>
            </a:r>
            <a:endParaRPr lang="en-US" sz="1800" b="0" i="0" dirty="0">
              <a:solidFill>
                <a:srgbClr val="000000"/>
              </a:solidFill>
              <a:effectLst/>
              <a:latin typeface="Arial" panose="020B0604020202020204" pitchFamily="34" charset="0"/>
            </a:endParaRPr>
          </a:p>
        </p:txBody>
      </p:sp>
      <p:sp>
        <p:nvSpPr>
          <p:cNvPr id="36870" name="Text Box 5"/>
          <p:cNvSpPr txBox="1">
            <a:spLocks noChangeArrowheads="1"/>
          </p:cNvSpPr>
          <p:nvPr/>
        </p:nvSpPr>
        <p:spPr bwMode="auto">
          <a:xfrm>
            <a:off x="10090243" y="6215585"/>
            <a:ext cx="1905556" cy="45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fld id="{E2AFDF11-CEC1-4E69-BF3A-D7DAC0C28542}" type="slidenum">
              <a:rPr lang="en-US" altLang="en-US" sz="2160">
                <a:solidFill>
                  <a:srgbClr val="000000"/>
                </a:solidFill>
                <a:ea typeface="DejaVu Sans" charset="0"/>
                <a:cs typeface="DejaVu Sans" charset="0"/>
              </a:rPr>
              <a:t>24</a:t>
            </a:fld>
            <a:endParaRPr lang="en-US" altLang="en-US" sz="2160" dirty="0">
              <a:solidFill>
                <a:srgbClr val="000000"/>
              </a:solidFill>
              <a:ea typeface="DejaVu Sans" charset="0"/>
              <a:cs typeface="DejaVu Sans" charset="0"/>
            </a:endParaRPr>
          </a:p>
        </p:txBody>
      </p:sp>
      <p:sp>
        <p:nvSpPr>
          <p:cNvPr id="2" name="Footer Placeholder 1"/>
          <p:cNvSpPr>
            <a:spLocks noGrp="1"/>
          </p:cNvSpPr>
          <p:nvPr>
            <p:ph type="ftr" sz="quarter" idx="11"/>
          </p:nvPr>
        </p:nvSpPr>
        <p:spPr>
          <a:xfrm>
            <a:off x="368416" y="6492875"/>
            <a:ext cx="1423314" cy="365125"/>
          </a:xfrm>
        </p:spPr>
        <p:txBody>
          <a:bodyPr/>
          <a:lstStyle/>
          <a:p>
            <a:r>
              <a:rPr lang="en-US" smtClean="0"/>
              <a:t>April 3, 2018</a:t>
            </a:r>
            <a:endParaRPr lang="en-US"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211323" y="2062712"/>
            <a:ext cx="7769353" cy="147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nchor="ct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buClrTx/>
              <a:buFontTx/>
              <a:buNone/>
            </a:pPr>
            <a:r>
              <a:rPr lang="en-US" altLang="en-US" sz="3960" dirty="0">
                <a:solidFill>
                  <a:srgbClr val="000000"/>
                </a:solidFill>
              </a:rPr>
              <a:t> MRRA 2018 Budget</a:t>
            </a:r>
          </a:p>
        </p:txBody>
      </p:sp>
      <p:sp>
        <p:nvSpPr>
          <p:cNvPr id="37891" name="Text Box 2"/>
          <p:cNvSpPr txBox="1">
            <a:spLocks noChangeArrowheads="1"/>
          </p:cNvSpPr>
          <p:nvPr/>
        </p:nvSpPr>
        <p:spPr bwMode="auto">
          <a:xfrm>
            <a:off x="2896981" y="3886819"/>
            <a:ext cx="6398039" cy="175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spcBef>
                <a:spcPts val="720"/>
              </a:spcBef>
            </a:pPr>
            <a:r>
              <a:rPr lang="en-US" altLang="en-US" sz="2880" dirty="0">
                <a:solidFill>
                  <a:srgbClr val="000000"/>
                </a:solidFill>
              </a:rPr>
              <a:t>MRRA Club Meeting</a:t>
            </a:r>
          </a:p>
          <a:p>
            <a:pPr algn="ctr" eaLnBrk="1" hangingPunct="1">
              <a:spcBef>
                <a:spcPts val="720"/>
              </a:spcBef>
            </a:pPr>
            <a:r>
              <a:rPr lang="en-US" altLang="en-US" sz="2880" dirty="0" smtClean="0">
                <a:solidFill>
                  <a:srgbClr val="000000"/>
                </a:solidFill>
              </a:rPr>
              <a:t>April 3, </a:t>
            </a:r>
            <a:r>
              <a:rPr lang="en-US" altLang="en-US" sz="2880" dirty="0">
                <a:solidFill>
                  <a:srgbClr val="000000"/>
                </a:solidFill>
              </a:rPr>
              <a:t>2018</a:t>
            </a:r>
          </a:p>
        </p:txBody>
      </p:sp>
      <p:sp>
        <p:nvSpPr>
          <p:cNvPr id="2" name="Footer Placeholder 1"/>
          <p:cNvSpPr>
            <a:spLocks noGrp="1"/>
          </p:cNvSpPr>
          <p:nvPr>
            <p:ph type="ftr" sz="quarter" idx="11"/>
          </p:nvPr>
        </p:nvSpPr>
        <p:spPr/>
        <p:txBody>
          <a:bodyPr/>
          <a:lstStyle/>
          <a:p>
            <a:r>
              <a:rPr lang="en-US" smtClean="0"/>
              <a:t>April 3, 2018</a:t>
            </a:r>
            <a:endParaRPr lang="en-US"/>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4ACE2-7B8C-441B-AE8F-1F4FE9733620}"/>
              </a:ext>
            </a:extLst>
          </p:cNvPr>
          <p:cNvSpPr>
            <a:spLocks noGrp="1"/>
          </p:cNvSpPr>
          <p:nvPr>
            <p:ph type="title"/>
          </p:nvPr>
        </p:nvSpPr>
        <p:spPr/>
        <p:txBody>
          <a:bodyPr/>
          <a:lstStyle/>
          <a:p>
            <a:r>
              <a:rPr lang="en-US" dirty="0"/>
              <a:t>Detail on </a:t>
            </a:r>
            <a:r>
              <a:rPr lang="en-US" dirty="0" smtClean="0"/>
              <a:t>membership –Target</a:t>
            </a:r>
            <a:br>
              <a:rPr lang="en-US" dirty="0" smtClean="0"/>
            </a:br>
            <a:r>
              <a:rPr lang="en-US" dirty="0" smtClean="0"/>
              <a:t>99 members</a:t>
            </a:r>
            <a:endParaRPr lang="en-US" dirty="0"/>
          </a:p>
        </p:txBody>
      </p:sp>
      <p:sp>
        <p:nvSpPr>
          <p:cNvPr id="4" name="Footer Placeholder 3">
            <a:extLst>
              <a:ext uri="{FF2B5EF4-FFF2-40B4-BE49-F238E27FC236}">
                <a16:creationId xmlns:a16="http://schemas.microsoft.com/office/drawing/2014/main" xmlns="" id="{7550A05D-734D-4B74-A854-97E5E04A5384}"/>
              </a:ext>
            </a:extLst>
          </p:cNvPr>
          <p:cNvSpPr>
            <a:spLocks noGrp="1"/>
          </p:cNvSpPr>
          <p:nvPr>
            <p:ph type="ftr" sz="quarter" idx="11"/>
          </p:nvPr>
        </p:nvSpPr>
        <p:spPr/>
        <p:txBody>
          <a:bodyPr/>
          <a:lstStyle/>
          <a:p>
            <a:r>
              <a:rPr lang="en-US" smtClean="0"/>
              <a:t>April 3, 2018</a:t>
            </a:r>
            <a:endParaRPr lang="en-US"/>
          </a:p>
        </p:txBody>
      </p:sp>
      <p:graphicFrame>
        <p:nvGraphicFramePr>
          <p:cNvPr id="8" name="Content Placeholder 7">
            <a:extLst>
              <a:ext uri="{FF2B5EF4-FFF2-40B4-BE49-F238E27FC236}">
                <a16:creationId xmlns:a16="http://schemas.microsoft.com/office/drawing/2014/main" xmlns="" id="{67AC7A5E-9BF3-4C71-817F-1D48C1D8C2DE}"/>
              </a:ext>
            </a:extLst>
          </p:cNvPr>
          <p:cNvGraphicFramePr>
            <a:graphicFrameLocks noGrp="1"/>
          </p:cNvGraphicFramePr>
          <p:nvPr>
            <p:ph idx="1"/>
            <p:extLst>
              <p:ext uri="{D42A27DB-BD31-4B8C-83A1-F6EECF244321}">
                <p14:modId xmlns:p14="http://schemas.microsoft.com/office/powerpoint/2010/main" val="1655820432"/>
              </p:ext>
            </p:extLst>
          </p:nvPr>
        </p:nvGraphicFramePr>
        <p:xfrm>
          <a:off x="2042915" y="1981266"/>
          <a:ext cx="6220046" cy="2815856"/>
        </p:xfrm>
        <a:graphic>
          <a:graphicData uri="http://schemas.openxmlformats.org/drawingml/2006/table">
            <a:tbl>
              <a:tblPr>
                <a:tableStyleId>{5C22544A-7EE6-4342-B048-85BDC9FD1C3A}</a:tableStyleId>
              </a:tblPr>
              <a:tblGrid>
                <a:gridCol w="3660028">
                  <a:extLst>
                    <a:ext uri="{9D8B030D-6E8A-4147-A177-3AD203B41FA5}">
                      <a16:colId xmlns:a16="http://schemas.microsoft.com/office/drawing/2014/main" xmlns="" val="1155290755"/>
                    </a:ext>
                  </a:extLst>
                </a:gridCol>
                <a:gridCol w="1460011">
                  <a:extLst>
                    <a:ext uri="{9D8B030D-6E8A-4147-A177-3AD203B41FA5}">
                      <a16:colId xmlns:a16="http://schemas.microsoft.com/office/drawing/2014/main" xmlns="" val="2435930157"/>
                    </a:ext>
                  </a:extLst>
                </a:gridCol>
                <a:gridCol w="1100007">
                  <a:extLst>
                    <a:ext uri="{9D8B030D-6E8A-4147-A177-3AD203B41FA5}">
                      <a16:colId xmlns:a16="http://schemas.microsoft.com/office/drawing/2014/main" xmlns="" val="1967037501"/>
                    </a:ext>
                  </a:extLst>
                </a:gridCol>
              </a:tblGrid>
              <a:tr h="997242">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Price $</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 members</a:t>
                      </a:r>
                      <a:endParaRPr lang="en-US"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61730954"/>
                  </a:ext>
                </a:extLst>
              </a:tr>
              <a:tr h="576893">
                <a:tc>
                  <a:txBody>
                    <a:bodyPr/>
                    <a:lstStyle/>
                    <a:p>
                      <a:pPr algn="l" fontAlgn="b"/>
                      <a:r>
                        <a:rPr lang="en-US" sz="2000" u="none" strike="noStrike" dirty="0">
                          <a:effectLst/>
                        </a:rPr>
                        <a:t>Membership discounted</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125</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41</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11894050"/>
                  </a:ext>
                </a:extLst>
              </a:tr>
              <a:tr h="576893">
                <a:tc>
                  <a:txBody>
                    <a:bodyPr/>
                    <a:lstStyle/>
                    <a:p>
                      <a:pPr algn="l" fontAlgn="b"/>
                      <a:r>
                        <a:rPr lang="en-US" sz="2000" u="none" strike="noStrike" dirty="0">
                          <a:effectLst/>
                        </a:rPr>
                        <a:t>Membership full price</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150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i="0" u="none" strike="noStrike" dirty="0" smtClean="0">
                          <a:solidFill>
                            <a:schemeClr val="dk1"/>
                          </a:solidFill>
                          <a:effectLst/>
                          <a:latin typeface="+mn-lt"/>
                        </a:rPr>
                        <a:t>40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4291894"/>
                  </a:ext>
                </a:extLst>
              </a:tr>
              <a:tr h="664828">
                <a:tc>
                  <a:txBody>
                    <a:bodyPr/>
                    <a:lstStyle/>
                    <a:p>
                      <a:pPr algn="l" fontAlgn="b"/>
                      <a:r>
                        <a:rPr lang="en-US" sz="2000" u="none" strike="noStrike" dirty="0">
                          <a:effectLst/>
                        </a:rPr>
                        <a:t>Membership Student or Half Year</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75</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18</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68677369"/>
                  </a:ext>
                </a:extLst>
              </a:tr>
            </a:tbl>
          </a:graphicData>
        </a:graphic>
      </p:graphicFrame>
    </p:spTree>
    <p:extLst>
      <p:ext uri="{BB962C8B-B14F-4D97-AF65-F5344CB8AC3E}">
        <p14:creationId xmlns:p14="http://schemas.microsoft.com/office/powerpoint/2010/main" val="417490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692322" y="95219"/>
            <a:ext cx="7862739" cy="83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nchor="ct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buClrTx/>
              <a:buFontTx/>
              <a:buNone/>
            </a:pPr>
            <a:r>
              <a:rPr lang="en-US" altLang="en-US" sz="3960" dirty="0">
                <a:solidFill>
                  <a:srgbClr val="000000"/>
                </a:solidFill>
              </a:rPr>
              <a:t>Historical Programs / Revenues $</a:t>
            </a:r>
          </a:p>
        </p:txBody>
      </p:sp>
      <p:sp>
        <p:nvSpPr>
          <p:cNvPr id="2" name="Footer Placeholder 1"/>
          <p:cNvSpPr>
            <a:spLocks noGrp="1"/>
          </p:cNvSpPr>
          <p:nvPr>
            <p:ph type="ftr" sz="quarter" idx="11"/>
          </p:nvPr>
        </p:nvSpPr>
        <p:spPr>
          <a:xfrm>
            <a:off x="445322" y="6464307"/>
            <a:ext cx="1247000" cy="365125"/>
          </a:xfrm>
        </p:spPr>
        <p:txBody>
          <a:bodyPr/>
          <a:lstStyle/>
          <a:p>
            <a:r>
              <a:rPr lang="en-US" smtClean="0"/>
              <a:t>April 3, 2018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53915627"/>
              </p:ext>
            </p:extLst>
          </p:nvPr>
        </p:nvGraphicFramePr>
        <p:xfrm>
          <a:off x="746621" y="931180"/>
          <a:ext cx="9597005" cy="5658469"/>
        </p:xfrm>
        <a:graphic>
          <a:graphicData uri="http://schemas.openxmlformats.org/drawingml/2006/table">
            <a:tbl>
              <a:tblPr/>
              <a:tblGrid>
                <a:gridCol w="1177877"/>
                <a:gridCol w="1753985"/>
                <a:gridCol w="1753985"/>
                <a:gridCol w="1227789"/>
                <a:gridCol w="1214297"/>
                <a:gridCol w="1227789"/>
                <a:gridCol w="1241283"/>
              </a:tblGrid>
              <a:tr h="368905">
                <a:tc>
                  <a:txBody>
                    <a:bodyPr/>
                    <a:lstStyle/>
                    <a:p>
                      <a:pPr algn="l" fontAlgn="b"/>
                      <a:r>
                        <a:rPr lang="en-US" sz="12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2018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Income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Membership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$12,475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11,250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11,250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9,730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10,535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Sculling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24,835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24,835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23,945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22,045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Sweep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$17,390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16,150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16,150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14,050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5,692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$55,365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52,235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52,235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47,725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38,272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Expense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Operating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$36,320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35,341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35,341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30,265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27,618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Programs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a:rPr>
                        <a:t>$14,440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12,980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12,980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9,620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8,625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a:rPr>
                        <a:t>$50,760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48,321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48,321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39,885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36,243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8382">
                <a:tc>
                  <a:txBody>
                    <a:bodyPr/>
                    <a:lstStyle/>
                    <a:p>
                      <a:pPr algn="l" fontAlgn="b"/>
                      <a:r>
                        <a:rPr lang="en-US" sz="1200" b="0" i="0" u="none" strike="noStrike">
                          <a:solidFill>
                            <a:srgbClr val="000000"/>
                          </a:solidFill>
                          <a:effectLst/>
                          <a:latin typeface="Arial"/>
                        </a:rPr>
                        <a:t>Operating Net Revenue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a:rPr>
                        <a:t>$4,605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effectLst/>
                          <a:latin typeface="Arial"/>
                        </a:rPr>
                        <a:t> $         3,914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3,914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7,840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2,029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792">
                <a:tc>
                  <a:txBody>
                    <a:bodyPr/>
                    <a:lstStyle/>
                    <a:p>
                      <a:pPr algn="l" fontAlgn="b"/>
                      <a:r>
                        <a:rPr lang="en-US" sz="1200" b="0" i="0" u="none" strike="noStrike">
                          <a:solidFill>
                            <a:srgbClr val="000000"/>
                          </a:solidFill>
                          <a:effectLst/>
                          <a:latin typeface="Arial"/>
                        </a:rPr>
                        <a:t>Regattas and Equipment Buy/Sell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Festival Regatta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effectLst/>
                          <a:latin typeface="Arial"/>
                        </a:rPr>
                        <a:t> $         6,487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3,600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4,340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Transfer from 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 $         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Sale of Boats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255">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Equipment Purchase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(19,500)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$20,800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5,987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rial"/>
                        </a:rPr>
                        <a:t> $       11,600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0000"/>
                          </a:solidFill>
                          <a:effectLst/>
                          <a:latin typeface="Arial"/>
                        </a:rPr>
                        <a:t> $       17,340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rial"/>
                        </a:rPr>
                        <a:t> $          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06127">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8382">
                <a:tc>
                  <a:txBody>
                    <a:bodyPr/>
                    <a:lstStyle/>
                    <a:p>
                      <a:pPr algn="l" fontAlgn="b"/>
                      <a:r>
                        <a:rPr lang="en-US" sz="1200" b="0" i="0" u="none" strike="noStrike">
                          <a:solidFill>
                            <a:srgbClr val="000000"/>
                          </a:solidFill>
                          <a:effectLst/>
                          <a:latin typeface="Arial"/>
                        </a:rPr>
                        <a:t>Net Cash Increase (Decrease)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$25,405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Arial"/>
                        </a:rPr>
                        <a:t> $         9,901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       15,514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rial"/>
                        </a:rPr>
                        <a:t> $       25,180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0000"/>
                          </a:solidFill>
                          <a:effectLst/>
                          <a:latin typeface="Arial"/>
                        </a:rPr>
                        <a:t> $          7,029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754170" y="201696"/>
            <a:ext cx="7952060" cy="69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983" tIns="42111" rIns="80983" bIns="42111" anchor="ct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buClrTx/>
              <a:buFontTx/>
              <a:buNone/>
            </a:pPr>
            <a:r>
              <a:rPr lang="en-US" altLang="en-US" sz="3960" dirty="0">
                <a:solidFill>
                  <a:srgbClr val="000000"/>
                </a:solidFill>
              </a:rPr>
              <a:t>Program Budgets 2018 ($)</a:t>
            </a:r>
          </a:p>
        </p:txBody>
      </p:sp>
      <p:sp>
        <p:nvSpPr>
          <p:cNvPr id="2" name="Footer Placeholder 1"/>
          <p:cNvSpPr>
            <a:spLocks noGrp="1"/>
          </p:cNvSpPr>
          <p:nvPr>
            <p:ph type="ftr" sz="quarter" idx="11"/>
          </p:nvPr>
        </p:nvSpPr>
        <p:spPr/>
        <p:txBody>
          <a:bodyPr/>
          <a:lstStyle/>
          <a:p>
            <a:r>
              <a:rPr lang="en-US" smtClean="0"/>
              <a:t>April 3, 2018</a:t>
            </a:r>
            <a:endParaRPr lang="en-US" dirty="0"/>
          </a:p>
        </p:txBody>
      </p:sp>
      <p:sp>
        <p:nvSpPr>
          <p:cNvPr id="3" name="TextBox 2"/>
          <p:cNvSpPr txBox="1"/>
          <p:nvPr/>
        </p:nvSpPr>
        <p:spPr>
          <a:xfrm>
            <a:off x="1754169" y="6155206"/>
            <a:ext cx="8770761" cy="707886"/>
          </a:xfrm>
          <a:prstGeom prst="rect">
            <a:avLst/>
          </a:prstGeom>
          <a:noFill/>
        </p:spPr>
        <p:txBody>
          <a:bodyPr wrap="square" rtlCol="0">
            <a:spAutoFit/>
          </a:bodyPr>
          <a:lstStyle/>
          <a:p>
            <a:r>
              <a:rPr lang="en-US" sz="2000" dirty="0"/>
              <a:t>Note:  The value of our fleet for insurance purposes is $92,000</a:t>
            </a:r>
          </a:p>
          <a:p>
            <a:r>
              <a:rPr lang="en-US" sz="2000" dirty="0"/>
              <a:t>Plus we carry $30K borrowed boat insurance for UML Sweep boats</a:t>
            </a:r>
          </a:p>
        </p:txBody>
      </p:sp>
      <p:graphicFrame>
        <p:nvGraphicFramePr>
          <p:cNvPr id="4" name="Table 3"/>
          <p:cNvGraphicFramePr>
            <a:graphicFrameLocks noGrp="1"/>
          </p:cNvGraphicFramePr>
          <p:nvPr>
            <p:extLst>
              <p:ext uri="{D42A27DB-BD31-4B8C-83A1-F6EECF244321}">
                <p14:modId xmlns:p14="http://schemas.microsoft.com/office/powerpoint/2010/main" val="2588285045"/>
              </p:ext>
            </p:extLst>
          </p:nvPr>
        </p:nvGraphicFramePr>
        <p:xfrm>
          <a:off x="677862" y="864263"/>
          <a:ext cx="10437550" cy="5007050"/>
        </p:xfrm>
        <a:graphic>
          <a:graphicData uri="http://schemas.openxmlformats.org/drawingml/2006/table">
            <a:tbl>
              <a:tblPr/>
              <a:tblGrid>
                <a:gridCol w="1871456"/>
                <a:gridCol w="699894"/>
                <a:gridCol w="1034626"/>
                <a:gridCol w="1156346"/>
                <a:gridCol w="973765"/>
                <a:gridCol w="943334"/>
                <a:gridCol w="1049842"/>
                <a:gridCol w="882475"/>
                <a:gridCol w="897691"/>
                <a:gridCol w="928121"/>
              </a:tblGrid>
              <a:tr h="850548">
                <a:tc>
                  <a:txBody>
                    <a:bodyPr/>
                    <a:lstStyle/>
                    <a:p>
                      <a:pPr algn="l" fontAlgn="b"/>
                      <a:r>
                        <a:rPr lang="en-US" sz="1600" b="0" i="0" u="none" strike="noStrike" dirty="0">
                          <a:solidFill>
                            <a:srgbClr val="000000"/>
                          </a:solidFill>
                          <a:effectLst/>
                          <a:latin typeface="Calibri"/>
                        </a:rPr>
                        <a:t> Program P &amp; 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Base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Club </a:t>
                      </a:r>
                      <a:br>
                        <a:rPr lang="en-US" sz="1600" b="0" i="0" u="none" strike="noStrike">
                          <a:solidFill>
                            <a:srgbClr val="000000"/>
                          </a:solidFill>
                          <a:effectLst/>
                          <a:latin typeface="Calibri"/>
                        </a:rPr>
                      </a:br>
                      <a:r>
                        <a:rPr lang="en-US" sz="1600" b="0" i="0" u="none" strike="noStrike">
                          <a:solidFill>
                            <a:srgbClr val="000000"/>
                          </a:solidFill>
                          <a:effectLst/>
                          <a:latin typeface="Calibri"/>
                        </a:rPr>
                        <a:t>Scull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Rack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Learn To</a:t>
                      </a:r>
                      <a:br>
                        <a:rPr lang="en-US" sz="1600" b="0" i="0" u="none" strike="noStrike">
                          <a:solidFill>
                            <a:srgbClr val="000000"/>
                          </a:solidFill>
                          <a:effectLst/>
                          <a:latin typeface="Calibri"/>
                        </a:rPr>
                      </a:br>
                      <a:r>
                        <a:rPr lang="en-US" sz="1600" b="0" i="0" u="none" strike="noStrike">
                          <a:solidFill>
                            <a:srgbClr val="000000"/>
                          </a:solidFill>
                          <a:effectLst/>
                          <a:latin typeface="Calibri"/>
                        </a:rPr>
                        <a:t>Scull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Learn To</a:t>
                      </a:r>
                      <a:br>
                        <a:rPr lang="en-US" sz="1600" b="0" i="0" u="none" strike="noStrike">
                          <a:solidFill>
                            <a:srgbClr val="000000"/>
                          </a:solidFill>
                          <a:effectLst/>
                          <a:latin typeface="Calibri"/>
                        </a:rPr>
                      </a:br>
                      <a:r>
                        <a:rPr lang="en-US" sz="1600" b="0" i="0" u="none" strike="noStrike">
                          <a:solidFill>
                            <a:srgbClr val="000000"/>
                          </a:solidFill>
                          <a:effectLst/>
                          <a:latin typeface="Calibri"/>
                        </a:rPr>
                        <a:t>Sweep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Master</a:t>
                      </a:r>
                      <a:br>
                        <a:rPr lang="en-US" sz="1600" b="0" i="0" u="none" strike="noStrike">
                          <a:solidFill>
                            <a:srgbClr val="000000"/>
                          </a:solidFill>
                          <a:effectLst/>
                          <a:latin typeface="Calibri"/>
                        </a:rPr>
                      </a:br>
                      <a:r>
                        <a:rPr lang="en-US" sz="1600" b="0" i="0" u="none" strike="noStrike">
                          <a:solidFill>
                            <a:srgbClr val="000000"/>
                          </a:solidFill>
                          <a:effectLst/>
                          <a:latin typeface="Calibri"/>
                        </a:rPr>
                        <a:t>Sweep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Open </a:t>
                      </a:r>
                      <a:br>
                        <a:rPr lang="en-US" sz="1600" b="0" i="0" u="none" strike="noStrike">
                          <a:solidFill>
                            <a:srgbClr val="000000"/>
                          </a:solidFill>
                          <a:effectLst/>
                          <a:latin typeface="Calibri"/>
                        </a:rPr>
                      </a:br>
                      <a:r>
                        <a:rPr lang="en-US" sz="1600" b="0" i="0" u="none" strike="noStrike">
                          <a:solidFill>
                            <a:srgbClr val="000000"/>
                          </a:solidFill>
                          <a:effectLst/>
                          <a:latin typeface="Calibri"/>
                        </a:rPr>
                        <a:t>Sweep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71353">
                <a:tc>
                  <a:txBody>
                    <a:bodyPr/>
                    <a:lstStyle/>
                    <a:p>
                      <a:pPr algn="l"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133">
                <a:tc>
                  <a:txBody>
                    <a:bodyPr/>
                    <a:lstStyle/>
                    <a:p>
                      <a:pPr algn="l" fontAlgn="b"/>
                      <a:r>
                        <a:rPr lang="en-US" sz="1600" b="0" i="0" u="none" strike="noStrike" dirty="0">
                          <a:solidFill>
                            <a:srgbClr val="000000"/>
                          </a:solidFill>
                          <a:effectLst/>
                          <a:latin typeface="Calibri"/>
                        </a:rPr>
                        <a:t> Revenue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12,475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         13,500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7,600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4,400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4,840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11,050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1,500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55,365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133">
                <a:tc>
                  <a:txBody>
                    <a:bodyPr/>
                    <a:lstStyle/>
                    <a:p>
                      <a:pPr algn="l" fontAlgn="b"/>
                      <a:r>
                        <a:rPr lang="en-US" sz="1600" b="0" i="0" u="none" strike="noStrike">
                          <a:solidFill>
                            <a:srgbClr val="000000"/>
                          </a:solidFill>
                          <a:effectLst/>
                          <a:latin typeface="Calibri"/>
                        </a:rPr>
                        <a:t>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20,460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5,726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6,465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3,639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4,820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7,260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2,390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50,760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73929">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133">
                <a:tc>
                  <a:txBody>
                    <a:bodyPr/>
                    <a:lstStyle/>
                    <a:p>
                      <a:pPr algn="l" fontAlgn="b"/>
                      <a:r>
                        <a:rPr lang="en-US" sz="1600" b="0" i="0" u="none" strike="noStrike">
                          <a:solidFill>
                            <a:srgbClr val="000000"/>
                          </a:solidFill>
                          <a:effectLst/>
                          <a:latin typeface="Calibri"/>
                        </a:rPr>
                        <a:t> Operating Profit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      (7,985)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7,774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1,135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761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3,790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4,605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244">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801">
                <a:tc>
                  <a:txBody>
                    <a:bodyPr/>
                    <a:lstStyle/>
                    <a:p>
                      <a:pPr algn="l" fontAlgn="b"/>
                      <a:r>
                        <a:rPr lang="en-US" sz="1600" b="0" i="0" u="none" strike="noStrike">
                          <a:solidFill>
                            <a:srgbClr val="000000"/>
                          </a:solidFill>
                          <a:effectLst/>
                          <a:latin typeface="Calibri"/>
                        </a:rPr>
                        <a:t> Members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a:solidFill>
                            <a:srgbClr val="000000"/>
                          </a:solidFill>
                          <a:effectLst/>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a:rPr>
                        <a:t>45 full/ </a:t>
                      </a:r>
                      <a:br>
                        <a:rPr lang="en-US" sz="1600" b="0" i="0" u="none" strike="noStrike" dirty="0">
                          <a:solidFill>
                            <a:srgbClr val="000000"/>
                          </a:solidFill>
                          <a:effectLst/>
                          <a:latin typeface="Calibri"/>
                        </a:rPr>
                      </a:br>
                      <a:r>
                        <a:rPr lang="en-US" sz="1600" b="0" i="0" u="none" strike="noStrike" dirty="0">
                          <a:solidFill>
                            <a:srgbClr val="000000"/>
                          </a:solidFill>
                          <a:effectLst/>
                          <a:latin typeface="Calibri"/>
                        </a:rPr>
                        <a:t>10 reduced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18, 16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51689">
                <a:tc>
                  <a:txBody>
                    <a:bodyPr/>
                    <a:lstStyle/>
                    <a:p>
                      <a:pPr algn="l" fontAlgn="b"/>
                      <a:r>
                        <a:rPr lang="en-US" sz="1600" b="0" i="0" u="none" strike="noStrike">
                          <a:solidFill>
                            <a:srgbClr val="000000"/>
                          </a:solidFill>
                          <a:effectLst/>
                          <a:latin typeface="Calibri"/>
                        </a:rPr>
                        <a:t> Per member rate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      (80.66)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20 Rack Holders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689">
                <a:tc>
                  <a:txBody>
                    <a:bodyPr/>
                    <a:lstStyle/>
                    <a:p>
                      <a:pPr algn="l" fontAlgn="b"/>
                      <a:r>
                        <a:rPr lang="en-US" sz="1600" b="0" i="0" u="none" strike="noStrike" dirty="0">
                          <a:solidFill>
                            <a:srgbClr val="000000"/>
                          </a:solidFill>
                          <a:effectLst/>
                          <a:latin typeface="Calibri"/>
                        </a:rPr>
                        <a:t> Per member rate w/o Legal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dirty="0">
                          <a:solidFill>
                            <a:srgbClr val="000000"/>
                          </a:solidFill>
                          <a:effectLst/>
                          <a:latin typeface="Calibri"/>
                        </a:rPr>
                        <a:t> $      (30.15)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29" y="374709"/>
            <a:ext cx="10469461" cy="1320800"/>
          </a:xfrm>
        </p:spPr>
        <p:txBody>
          <a:bodyPr/>
          <a:lstStyle/>
          <a:p>
            <a:r>
              <a:rPr lang="en-US" dirty="0" smtClean="0">
                <a:solidFill>
                  <a:schemeClr val="tx1"/>
                </a:solidFill>
              </a:rPr>
              <a:t>Budget with Amendment – per Kscammell motion</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April 3, 2018</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88092109"/>
              </p:ext>
            </p:extLst>
          </p:nvPr>
        </p:nvGraphicFramePr>
        <p:xfrm>
          <a:off x="1325461" y="933125"/>
          <a:ext cx="9781563" cy="6115611"/>
        </p:xfrm>
        <a:graphic>
          <a:graphicData uri="http://schemas.openxmlformats.org/drawingml/2006/table">
            <a:tbl>
              <a:tblPr/>
              <a:tblGrid>
                <a:gridCol w="1174459"/>
                <a:gridCol w="1459684"/>
                <a:gridCol w="2265028"/>
                <a:gridCol w="1174458"/>
                <a:gridCol w="1065402"/>
                <a:gridCol w="1342239"/>
                <a:gridCol w="1300293"/>
              </a:tblGrid>
              <a:tr h="312394">
                <a:tc>
                  <a:txBody>
                    <a:bodyPr/>
                    <a:lstStyle/>
                    <a:p>
                      <a:pPr algn="l" fontAlgn="b"/>
                      <a:r>
                        <a:rPr lang="en-US" sz="14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2018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rial"/>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Income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Membership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a:t>
                      </a:r>
                      <a:r>
                        <a:rPr lang="en-US" sz="1400" b="0" i="0" u="none" strike="noStrike" baseline="0" dirty="0" smtClean="0">
                          <a:solidFill>
                            <a:srgbClr val="000000"/>
                          </a:solidFill>
                          <a:effectLst/>
                          <a:latin typeface="Arial"/>
                        </a:rPr>
                        <a:t>$  12,475 </a:t>
                      </a:r>
                      <a:endParaRPr lang="en-US" sz="1400" b="0" i="0" u="none" strike="noStrike" baseline="0"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11,250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11,250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9,730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10,535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Sculling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smtClean="0">
                          <a:solidFill>
                            <a:srgbClr val="000000"/>
                          </a:solidFill>
                          <a:effectLst/>
                          <a:latin typeface="Arial"/>
                        </a:rPr>
                        <a:t> $  25,500</a:t>
                      </a:r>
                      <a:endParaRPr lang="en-US" sz="1400" b="0" i="0" u="none" strike="noStrike" baseline="0"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24,835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24,835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23,945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22,045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Sweep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smtClean="0">
                          <a:solidFill>
                            <a:srgbClr val="000000"/>
                          </a:solidFill>
                          <a:effectLst/>
                          <a:latin typeface="Arial"/>
                        </a:rPr>
                        <a:t> $ 17,890</a:t>
                      </a:r>
                      <a:endParaRPr lang="en-US" sz="1400" b="0" i="0" u="none" strike="noStrike" baseline="0"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16,150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16,150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14,050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5,692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a:t>
                      </a:r>
                      <a:r>
                        <a:rPr lang="en-US" sz="1400" b="0" i="0" u="none" strike="noStrike" baseline="0" dirty="0" smtClean="0">
                          <a:solidFill>
                            <a:srgbClr val="000000"/>
                          </a:solidFill>
                          <a:effectLst/>
                          <a:latin typeface="Arial"/>
                        </a:rPr>
                        <a:t>$  55,865 </a:t>
                      </a:r>
                      <a:endParaRPr lang="en-US" sz="1400" b="0" i="0" u="none" strike="noStrike" baseline="0"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52,235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52,235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47,725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38,272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Expense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Operating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 </a:t>
                      </a:r>
                      <a:r>
                        <a:rPr lang="en-US" sz="1400" b="0" i="0" u="none" strike="noStrike" baseline="0" dirty="0" smtClean="0">
                          <a:solidFill>
                            <a:srgbClr val="000000"/>
                          </a:solidFill>
                          <a:effectLst/>
                          <a:latin typeface="Arial"/>
                        </a:rPr>
                        <a:t> </a:t>
                      </a:r>
                      <a:r>
                        <a:rPr lang="en-US" sz="1400" b="0" i="0" u="none" strike="noStrike" baseline="0" dirty="0">
                          <a:solidFill>
                            <a:srgbClr val="000000"/>
                          </a:solidFill>
                          <a:effectLst/>
                          <a:latin typeface="Arial"/>
                        </a:rPr>
                        <a:t>36,320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35,341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35,341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30,265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27,618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Programs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smtClean="0">
                          <a:solidFill>
                            <a:srgbClr val="000000"/>
                          </a:solidFill>
                          <a:effectLst/>
                          <a:latin typeface="Arial"/>
                        </a:rPr>
                        <a:t>$  14,920</a:t>
                      </a:r>
                      <a:endParaRPr lang="en-US" sz="1400" b="0" i="0" u="none" strike="noStrike" baseline="0"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12,980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12,980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9,620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8,625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a:t>
                      </a:r>
                      <a:r>
                        <a:rPr lang="en-US" sz="1400" b="0" i="0" u="none" strike="noStrike" baseline="0" dirty="0" smtClean="0">
                          <a:solidFill>
                            <a:srgbClr val="000000"/>
                          </a:solidFill>
                          <a:effectLst/>
                          <a:latin typeface="Arial"/>
                        </a:rPr>
                        <a:t>$  </a:t>
                      </a:r>
                      <a:r>
                        <a:rPr lang="en-US" sz="1400" b="0" i="0" u="none" strike="noStrike" baseline="0" dirty="0">
                          <a:solidFill>
                            <a:srgbClr val="000000"/>
                          </a:solidFill>
                          <a:effectLst/>
                          <a:latin typeface="Arial"/>
                        </a:rPr>
                        <a:t>51,240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48,321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48,321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39,885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36,243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52">
                <a:tc>
                  <a:txBody>
                    <a:bodyPr/>
                    <a:lstStyle/>
                    <a:p>
                      <a:pPr algn="l" fontAlgn="b"/>
                      <a:r>
                        <a:rPr lang="en-US" sz="1400" b="0" i="0" u="none" strike="noStrike">
                          <a:solidFill>
                            <a:srgbClr val="000000"/>
                          </a:solidFill>
                          <a:effectLst/>
                          <a:latin typeface="Arial"/>
                        </a:rPr>
                        <a:t>Net Revenue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a:t>
                      </a:r>
                      <a:r>
                        <a:rPr lang="en-US" sz="1400" b="0" i="0" u="none" strike="noStrike" baseline="0" dirty="0" smtClean="0">
                          <a:solidFill>
                            <a:srgbClr val="000000"/>
                          </a:solidFill>
                          <a:effectLst/>
                          <a:latin typeface="Arial"/>
                        </a:rPr>
                        <a:t>$   </a:t>
                      </a:r>
                      <a:r>
                        <a:rPr lang="en-US" sz="1400" b="0" i="0" u="none" strike="noStrike" baseline="0" dirty="0">
                          <a:solidFill>
                            <a:srgbClr val="000000"/>
                          </a:solidFill>
                          <a:effectLst/>
                          <a:latin typeface="Arial"/>
                        </a:rPr>
                        <a:t>4,625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3,914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3,914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7,840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2,029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0904">
                <a:tc>
                  <a:txBody>
                    <a:bodyPr/>
                    <a:lstStyle/>
                    <a:p>
                      <a:pPr algn="l" fontAlgn="b"/>
                      <a:r>
                        <a:rPr lang="en-US" sz="1400" b="0" i="0" u="none" strike="noStrike">
                          <a:solidFill>
                            <a:srgbClr val="000000"/>
                          </a:solidFill>
                          <a:effectLst/>
                          <a:latin typeface="Arial"/>
                        </a:rPr>
                        <a:t>Regattas and Equipment Buy/Sell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Festival Regatta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  </a:t>
                      </a:r>
                      <a:r>
                        <a:rPr lang="en-US" sz="1400" b="0" i="0" u="none" strike="noStrike" baseline="0" dirty="0" smtClean="0">
                          <a:solidFill>
                            <a:srgbClr val="000000"/>
                          </a:solidFill>
                          <a:effectLst/>
                          <a:latin typeface="Arial"/>
                        </a:rPr>
                        <a:t> </a:t>
                      </a:r>
                      <a:r>
                        <a:rPr lang="en-US" sz="1400" b="0" i="0" u="none" strike="noStrike" baseline="0" dirty="0">
                          <a:solidFill>
                            <a:srgbClr val="000000"/>
                          </a:solidFill>
                          <a:effectLst/>
                          <a:latin typeface="Arial"/>
                        </a:rPr>
                        <a:t>4,500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6,487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3,600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4,340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Transfer from 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    </a:t>
                      </a:r>
                      <a:r>
                        <a:rPr lang="en-US" sz="1400" b="0" i="0" u="none" strike="noStrike" baseline="0" dirty="0" smtClean="0">
                          <a:solidFill>
                            <a:srgbClr val="000000"/>
                          </a:solidFill>
                          <a:effectLst/>
                          <a:latin typeface="Arial"/>
                        </a:rPr>
                        <a:t>8,000 </a:t>
                      </a:r>
                      <a:endParaRPr lang="en-US" sz="1400" b="0" i="0" u="none" strike="noStrike" baseline="0"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13,000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13,000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Sale of Boats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   </a:t>
                      </a:r>
                      <a:r>
                        <a:rPr lang="en-US" sz="1400" b="0" i="0" u="none" strike="noStrike" baseline="0" dirty="0" smtClean="0">
                          <a:solidFill>
                            <a:srgbClr val="000000"/>
                          </a:solidFill>
                          <a:effectLst/>
                          <a:latin typeface="Arial"/>
                        </a:rPr>
                        <a:t> </a:t>
                      </a:r>
                      <a:r>
                        <a:rPr lang="en-US" sz="1400" b="0" i="0" u="none" strike="noStrike" baseline="0" dirty="0">
                          <a:solidFill>
                            <a:srgbClr val="000000"/>
                          </a:solidFill>
                          <a:effectLst/>
                          <a:latin typeface="Arial"/>
                        </a:rPr>
                        <a:t>2,750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514">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Equipment Purchase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    </a:t>
                      </a:r>
                      <a:r>
                        <a:rPr lang="en-US" sz="1400" b="0" i="0" u="none" strike="noStrike" baseline="0" dirty="0" smtClean="0">
                          <a:solidFill>
                            <a:srgbClr val="000000"/>
                          </a:solidFill>
                          <a:effectLst/>
                          <a:latin typeface="Arial"/>
                        </a:rPr>
                        <a:t>5,000 </a:t>
                      </a:r>
                      <a:endParaRPr lang="en-US" sz="1400" b="0" i="0" u="none" strike="noStrike" baseline="0"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 $      (12,000)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Arial"/>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(19,500)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 </a:t>
                      </a:r>
                      <a:r>
                        <a:rPr lang="en-US" sz="1400" b="0" i="0" u="none" strike="noStrike" baseline="0" dirty="0" smtClean="0">
                          <a:solidFill>
                            <a:srgbClr val="000000"/>
                          </a:solidFill>
                          <a:effectLst/>
                          <a:latin typeface="Arial"/>
                        </a:rPr>
                        <a:t>  </a:t>
                      </a:r>
                      <a:r>
                        <a:rPr lang="en-US" sz="1400" b="0" i="0" u="none" strike="noStrike" baseline="0" dirty="0">
                          <a:solidFill>
                            <a:srgbClr val="000000"/>
                          </a:solidFill>
                          <a:effectLst/>
                          <a:latin typeface="Arial"/>
                        </a:rPr>
                        <a:t>20,250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5,987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Arial"/>
                        </a:rPr>
                        <a:t> $       11,600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17,340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00226">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678">
                <a:tc>
                  <a:txBody>
                    <a:bodyPr/>
                    <a:lstStyle/>
                    <a:p>
                      <a:pPr algn="l" fontAlgn="b"/>
                      <a:r>
                        <a:rPr lang="en-US" sz="1400" b="0" i="0" u="none" strike="noStrike" dirty="0">
                          <a:solidFill>
                            <a:srgbClr val="000000"/>
                          </a:solidFill>
                          <a:effectLst/>
                          <a:latin typeface="Arial"/>
                        </a:rPr>
                        <a:t>Net Cash </a:t>
                      </a:r>
                      <a:r>
                        <a:rPr lang="en-US" sz="1400" b="0" i="0" u="none" strike="noStrike" dirty="0" err="1" smtClean="0">
                          <a:solidFill>
                            <a:srgbClr val="000000"/>
                          </a:solidFill>
                          <a:effectLst/>
                          <a:latin typeface="Arial"/>
                        </a:rPr>
                        <a:t>Incr</a:t>
                      </a:r>
                      <a:r>
                        <a:rPr lang="en-US" sz="1400" b="0" i="0" u="none" strike="noStrike" baseline="0" dirty="0" smtClean="0">
                          <a:solidFill>
                            <a:srgbClr val="000000"/>
                          </a:solidFill>
                          <a:effectLst/>
                          <a:latin typeface="Arial"/>
                        </a:rPr>
                        <a:t> </a:t>
                      </a:r>
                      <a:r>
                        <a:rPr lang="en-US" sz="1400" b="0" i="0" u="none" strike="noStrike" dirty="0" smtClean="0">
                          <a:solidFill>
                            <a:srgbClr val="000000"/>
                          </a:solidFill>
                          <a:effectLst/>
                          <a:latin typeface="Arial"/>
                        </a:rPr>
                        <a:t>(</a:t>
                      </a:r>
                      <a:r>
                        <a:rPr lang="en-US" sz="1400" b="0" i="0" u="none" strike="noStrike" dirty="0" err="1" smtClean="0">
                          <a:solidFill>
                            <a:srgbClr val="000000"/>
                          </a:solidFill>
                          <a:effectLst/>
                          <a:latin typeface="Arial"/>
                        </a:rPr>
                        <a:t>Decr</a:t>
                      </a:r>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a:rPr>
                        <a:t> $     </a:t>
                      </a:r>
                      <a:r>
                        <a:rPr lang="en-US" sz="1400" b="0" i="0" u="none" strike="noStrike" baseline="0" dirty="0" smtClean="0">
                          <a:solidFill>
                            <a:srgbClr val="000000"/>
                          </a:solidFill>
                          <a:effectLst/>
                          <a:latin typeface="Arial"/>
                        </a:rPr>
                        <a:t> </a:t>
                      </a:r>
                      <a:r>
                        <a:rPr lang="en-US" sz="1400" b="0" i="0" u="none" strike="noStrike" baseline="0" dirty="0">
                          <a:solidFill>
                            <a:srgbClr val="000000"/>
                          </a:solidFill>
                          <a:effectLst/>
                          <a:latin typeface="Arial"/>
                        </a:rPr>
                        <a:t>24,875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 $         9,901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a:rPr>
                        <a:t> $       15,514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Arial"/>
                        </a:rPr>
                        <a:t> $       25,180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Arial"/>
                        </a:rPr>
                        <a:t> $          7,029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60703">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780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88469" y="1097051"/>
            <a:ext cx="8022189" cy="56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0" tIns="0" rIns="0" bIns="0"/>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lnSpc>
                <a:spcPct val="95000"/>
              </a:lnSpc>
              <a:buClrTx/>
              <a:buFontTx/>
              <a:buNone/>
            </a:pPr>
            <a:r>
              <a:rPr lang="en-US" altLang="en-US" sz="4860" dirty="0">
                <a:solidFill>
                  <a:srgbClr val="000000"/>
                </a:solidFill>
                <a:latin typeface="Arial" panose="020B0604020202020204" pitchFamily="34" charset="0"/>
              </a:rPr>
              <a:t>MRRA 2018</a:t>
            </a:r>
            <a:r>
              <a:rPr lang="en-US" altLang="en-US" sz="4320" dirty="0">
                <a:solidFill>
                  <a:srgbClr val="000000"/>
                </a:solidFill>
                <a:latin typeface="Arial" panose="020B0604020202020204" pitchFamily="34" charset="0"/>
              </a:rPr>
              <a:t/>
            </a:r>
            <a:br>
              <a:rPr lang="en-US" altLang="en-US" sz="4320" dirty="0">
                <a:solidFill>
                  <a:srgbClr val="000000"/>
                </a:solidFill>
                <a:latin typeface="Arial" panose="020B0604020202020204" pitchFamily="34" charset="0"/>
              </a:rPr>
            </a:br>
            <a:r>
              <a:rPr lang="en-US" altLang="en-US" sz="4320" dirty="0">
                <a:solidFill>
                  <a:srgbClr val="000000"/>
                </a:solidFill>
                <a:latin typeface="Arial" panose="020B0604020202020204" pitchFamily="34" charset="0"/>
              </a:rPr>
              <a:t> </a:t>
            </a:r>
            <a:br>
              <a:rPr lang="en-US" altLang="en-US" sz="4320" dirty="0">
                <a:solidFill>
                  <a:srgbClr val="000000"/>
                </a:solidFill>
                <a:latin typeface="Arial" panose="020B0604020202020204" pitchFamily="34" charset="0"/>
              </a:rPr>
            </a:br>
            <a:r>
              <a:rPr lang="en-US" altLang="en-US" sz="4320" dirty="0">
                <a:solidFill>
                  <a:srgbClr val="000000"/>
                </a:solidFill>
                <a:latin typeface="Arial" panose="020B0604020202020204" pitchFamily="34" charset="0"/>
              </a:rPr>
              <a:t>Programs and Membership</a:t>
            </a:r>
          </a:p>
          <a:p>
            <a:pPr algn="ctr" eaLnBrk="1" hangingPunct="1">
              <a:lnSpc>
                <a:spcPct val="95000"/>
              </a:lnSpc>
              <a:buClrTx/>
              <a:buFontTx/>
              <a:buNone/>
            </a:pPr>
            <a:r>
              <a:rPr lang="en-US" altLang="en-US" sz="4320" dirty="0">
                <a:solidFill>
                  <a:srgbClr val="000000"/>
                </a:solidFill>
                <a:latin typeface="Arial" panose="020B0604020202020204" pitchFamily="34" charset="0"/>
              </a:rPr>
              <a:t/>
            </a:r>
            <a:br>
              <a:rPr lang="en-US" altLang="en-US" sz="4320" dirty="0">
                <a:solidFill>
                  <a:srgbClr val="000000"/>
                </a:solidFill>
                <a:latin typeface="Arial" panose="020B0604020202020204" pitchFamily="34" charset="0"/>
              </a:rPr>
            </a:br>
            <a:r>
              <a:rPr lang="en-US" altLang="en-US" sz="4320" dirty="0">
                <a:solidFill>
                  <a:srgbClr val="000000"/>
                </a:solidFill>
                <a:latin typeface="Arial" panose="020B0604020202020204" pitchFamily="34" charset="0"/>
              </a:rPr>
              <a:t/>
            </a:r>
            <a:br>
              <a:rPr lang="en-US" altLang="en-US" sz="4320" dirty="0">
                <a:solidFill>
                  <a:srgbClr val="000000"/>
                </a:solidFill>
                <a:latin typeface="Arial" panose="020B0604020202020204" pitchFamily="34" charset="0"/>
              </a:rPr>
            </a:br>
            <a:r>
              <a:rPr lang="en-US" altLang="en-US" sz="4320" dirty="0">
                <a:solidFill>
                  <a:srgbClr val="000000"/>
                </a:solidFill>
                <a:latin typeface="Arial" panose="020B0604020202020204" pitchFamily="34" charset="0"/>
              </a:rPr>
              <a:t/>
            </a:r>
            <a:br>
              <a:rPr lang="en-US" altLang="en-US" sz="4320" dirty="0">
                <a:solidFill>
                  <a:srgbClr val="000000"/>
                </a:solidFill>
                <a:latin typeface="Arial" panose="020B0604020202020204" pitchFamily="34" charset="0"/>
              </a:rPr>
            </a:br>
            <a:r>
              <a:rPr lang="en-US" altLang="en-US" sz="4320" dirty="0">
                <a:solidFill>
                  <a:srgbClr val="000000"/>
                </a:solidFill>
                <a:latin typeface="Arial" panose="020B0604020202020204" pitchFamily="34" charset="0"/>
              </a:rPr>
              <a:t/>
            </a:r>
            <a:br>
              <a:rPr lang="en-US" altLang="en-US" sz="4320" dirty="0">
                <a:solidFill>
                  <a:srgbClr val="000000"/>
                </a:solidFill>
                <a:latin typeface="Arial" panose="020B0604020202020204" pitchFamily="34" charset="0"/>
              </a:rPr>
            </a:br>
            <a:r>
              <a:rPr lang="en-US" altLang="en-US" sz="4320" dirty="0">
                <a:solidFill>
                  <a:srgbClr val="000000"/>
                </a:solidFill>
                <a:latin typeface="Arial" panose="020B0604020202020204" pitchFamily="34" charset="0"/>
              </a:rPr>
              <a:t/>
            </a:r>
            <a:br>
              <a:rPr lang="en-US" altLang="en-US" sz="4320" dirty="0">
                <a:solidFill>
                  <a:srgbClr val="000000"/>
                </a:solidFill>
                <a:latin typeface="Arial" panose="020B0604020202020204" pitchFamily="34" charset="0"/>
              </a:rPr>
            </a:br>
            <a:endParaRPr lang="en-US" altLang="en-US" sz="4320" dirty="0">
              <a:solidFill>
                <a:srgbClr val="000000"/>
              </a:solidFill>
              <a:latin typeface="Arial" panose="020B0604020202020204" pitchFamily="34" charset="0"/>
            </a:endParaRPr>
          </a:p>
        </p:txBody>
      </p:sp>
      <p:sp>
        <p:nvSpPr>
          <p:cNvPr id="17411" name="Text Box 2"/>
          <p:cNvSpPr txBox="1">
            <a:spLocks noChangeArrowheads="1"/>
          </p:cNvSpPr>
          <p:nvPr/>
        </p:nvSpPr>
        <p:spPr bwMode="auto">
          <a:xfrm>
            <a:off x="3125534" y="4121086"/>
            <a:ext cx="5959503" cy="8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0" tIns="0" rIns="0" bIns="0"/>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lnSpc>
                <a:spcPct val="95000"/>
              </a:lnSpc>
              <a:buClrTx/>
              <a:buFontTx/>
              <a:buNone/>
            </a:pPr>
            <a:r>
              <a:rPr lang="en-US" altLang="en-US" sz="2880">
                <a:solidFill>
                  <a:srgbClr val="000000"/>
                </a:solidFill>
                <a:latin typeface="Arial" panose="020B0604020202020204" pitchFamily="34" charset="0"/>
              </a:rPr>
              <a:t> </a:t>
            </a:r>
          </a:p>
        </p:txBody>
      </p:sp>
      <p:sp>
        <p:nvSpPr>
          <p:cNvPr id="17412" name="Text Box 3"/>
          <p:cNvSpPr txBox="1">
            <a:spLocks noChangeArrowheads="1"/>
          </p:cNvSpPr>
          <p:nvPr/>
        </p:nvSpPr>
        <p:spPr bwMode="auto">
          <a:xfrm>
            <a:off x="8632218" y="6246623"/>
            <a:ext cx="1351316" cy="45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r" eaLnBrk="1" hangingPunct="1">
              <a:buClrTx/>
              <a:buFontTx/>
              <a:buNone/>
            </a:pPr>
            <a:fld id="{CD02167F-3BE5-43C7-B224-650A2FC6727D}" type="slidenum">
              <a:rPr lang="en-US" altLang="en-US" sz="1260">
                <a:solidFill>
                  <a:srgbClr val="000000"/>
                </a:solidFill>
              </a:rPr>
              <a:t>3</a:t>
            </a:fld>
            <a:endParaRPr lang="en-US" altLang="en-US" sz="1260">
              <a:solidFill>
                <a:srgbClr val="000000"/>
              </a:solidFill>
            </a:endParaRPr>
          </a:p>
        </p:txBody>
      </p:sp>
      <p:sp>
        <p:nvSpPr>
          <p:cNvPr id="17413" name="Text Box 4"/>
          <p:cNvSpPr txBox="1">
            <a:spLocks noChangeArrowheads="1"/>
          </p:cNvSpPr>
          <p:nvPr/>
        </p:nvSpPr>
        <p:spPr bwMode="auto">
          <a:xfrm>
            <a:off x="8076550" y="6246622"/>
            <a:ext cx="1905556" cy="45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endParaRPr lang="en-US" altLang="en-US" sz="1620"/>
          </a:p>
        </p:txBody>
      </p:sp>
      <p:sp>
        <p:nvSpPr>
          <p:cNvPr id="2" name="Footer Placeholder 1"/>
          <p:cNvSpPr>
            <a:spLocks noGrp="1"/>
          </p:cNvSpPr>
          <p:nvPr>
            <p:ph type="ftr" sz="quarter" idx="11"/>
          </p:nvPr>
        </p:nvSpPr>
        <p:spPr/>
        <p:txBody>
          <a:bodyPr/>
          <a:lstStyle/>
          <a:p>
            <a:r>
              <a:rPr lang="en-US" smtClean="0"/>
              <a:t>April 3, 2018</a:t>
            </a:r>
            <a:endParaRPr lang="en-US"/>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95172" cy="1320800"/>
          </a:xfrm>
        </p:spPr>
        <p:txBody>
          <a:bodyPr/>
          <a:lstStyle/>
          <a:p>
            <a:r>
              <a:rPr lang="en-US" dirty="0" smtClean="0">
                <a:solidFill>
                  <a:schemeClr val="tx1"/>
                </a:solidFill>
              </a:rPr>
              <a:t>Programs with </a:t>
            </a:r>
            <a:r>
              <a:rPr lang="en-US" dirty="0" err="1" smtClean="0">
                <a:solidFill>
                  <a:schemeClr val="tx1"/>
                </a:solidFill>
              </a:rPr>
              <a:t>KScammell</a:t>
            </a:r>
            <a:r>
              <a:rPr lang="en-US" dirty="0" smtClean="0">
                <a:solidFill>
                  <a:schemeClr val="tx1"/>
                </a:solidFill>
              </a:rPr>
              <a:t> Amendment</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April 3, 2018</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0388227"/>
              </p:ext>
            </p:extLst>
          </p:nvPr>
        </p:nvGraphicFramePr>
        <p:xfrm>
          <a:off x="813734" y="1459684"/>
          <a:ext cx="9823507" cy="4530059"/>
        </p:xfrm>
        <a:graphic>
          <a:graphicData uri="http://schemas.openxmlformats.org/drawingml/2006/table">
            <a:tbl>
              <a:tblPr/>
              <a:tblGrid>
                <a:gridCol w="1417738"/>
                <a:gridCol w="481056"/>
                <a:gridCol w="1067090"/>
                <a:gridCol w="1192631"/>
                <a:gridCol w="1004320"/>
                <a:gridCol w="972935"/>
                <a:gridCol w="1082783"/>
                <a:gridCol w="910165"/>
                <a:gridCol w="737547"/>
                <a:gridCol w="957242"/>
              </a:tblGrid>
              <a:tr h="284125">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6610">
                <a:tc>
                  <a:txBody>
                    <a:bodyPr/>
                    <a:lstStyle/>
                    <a:p>
                      <a:pPr algn="l" fontAlgn="b"/>
                      <a:r>
                        <a:rPr lang="en-US" sz="1600" b="0" i="0" u="none" strike="noStrike" dirty="0">
                          <a:solidFill>
                            <a:srgbClr val="000000"/>
                          </a:solidFill>
                          <a:effectLst/>
                          <a:latin typeface="Calibri"/>
                        </a:rPr>
                        <a:t> Program P &amp; 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Base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Club </a:t>
                      </a:r>
                      <a:br>
                        <a:rPr lang="en-US" sz="1600" b="0" i="0" u="none" strike="noStrike">
                          <a:solidFill>
                            <a:srgbClr val="000000"/>
                          </a:solidFill>
                          <a:effectLst/>
                          <a:latin typeface="Calibri"/>
                        </a:rPr>
                      </a:br>
                      <a:r>
                        <a:rPr lang="en-US" sz="1600" b="0" i="0" u="none" strike="noStrike">
                          <a:solidFill>
                            <a:srgbClr val="000000"/>
                          </a:solidFill>
                          <a:effectLst/>
                          <a:latin typeface="Calibri"/>
                        </a:rPr>
                        <a:t>Scull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Rack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Learn To</a:t>
                      </a:r>
                      <a:br>
                        <a:rPr lang="en-US" sz="1600" b="0" i="0" u="none" strike="noStrike">
                          <a:solidFill>
                            <a:srgbClr val="000000"/>
                          </a:solidFill>
                          <a:effectLst/>
                          <a:latin typeface="Calibri"/>
                        </a:rPr>
                      </a:br>
                      <a:r>
                        <a:rPr lang="en-US" sz="1600" b="0" i="0" u="none" strike="noStrike">
                          <a:solidFill>
                            <a:srgbClr val="000000"/>
                          </a:solidFill>
                          <a:effectLst/>
                          <a:latin typeface="Calibri"/>
                        </a:rPr>
                        <a:t>Scull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Learn To</a:t>
                      </a:r>
                      <a:br>
                        <a:rPr lang="en-US" sz="1600" b="0" i="0" u="none" strike="noStrike">
                          <a:solidFill>
                            <a:srgbClr val="000000"/>
                          </a:solidFill>
                          <a:effectLst/>
                          <a:latin typeface="Calibri"/>
                        </a:rPr>
                      </a:br>
                      <a:r>
                        <a:rPr lang="en-US" sz="1600" b="0" i="0" u="none" strike="noStrike">
                          <a:solidFill>
                            <a:srgbClr val="000000"/>
                          </a:solidFill>
                          <a:effectLst/>
                          <a:latin typeface="Calibri"/>
                        </a:rPr>
                        <a:t>Sweep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Master</a:t>
                      </a:r>
                      <a:br>
                        <a:rPr lang="en-US" sz="1600" b="0" i="0" u="none" strike="noStrike">
                          <a:solidFill>
                            <a:srgbClr val="000000"/>
                          </a:solidFill>
                          <a:effectLst/>
                          <a:latin typeface="Calibri"/>
                        </a:rPr>
                      </a:br>
                      <a:r>
                        <a:rPr lang="en-US" sz="1600" b="0" i="0" u="none" strike="noStrike">
                          <a:solidFill>
                            <a:srgbClr val="000000"/>
                          </a:solidFill>
                          <a:effectLst/>
                          <a:latin typeface="Calibri"/>
                        </a:rPr>
                        <a:t>Sweep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Open </a:t>
                      </a:r>
                      <a:br>
                        <a:rPr lang="en-US" sz="1600" b="0" i="0" u="none" strike="noStrike">
                          <a:solidFill>
                            <a:srgbClr val="000000"/>
                          </a:solidFill>
                          <a:effectLst/>
                          <a:latin typeface="Calibri"/>
                        </a:rPr>
                      </a:br>
                      <a:r>
                        <a:rPr lang="en-US" sz="1600" b="0" i="0" u="none" strike="noStrike">
                          <a:solidFill>
                            <a:srgbClr val="000000"/>
                          </a:solidFill>
                          <a:effectLst/>
                          <a:latin typeface="Calibri"/>
                        </a:rPr>
                        <a:t>Sweep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84125">
                <a:tc>
                  <a:txBody>
                    <a:bodyPr/>
                    <a:lstStyle/>
                    <a:p>
                      <a:pPr algn="l" fontAlgn="b"/>
                      <a:r>
                        <a:rPr lang="en-US" sz="1600" b="0" i="0" u="sng"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sng"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sng"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25">
                <a:tc>
                  <a:txBody>
                    <a:bodyPr/>
                    <a:lstStyle/>
                    <a:p>
                      <a:pPr algn="l" fontAlgn="b"/>
                      <a:r>
                        <a:rPr lang="en-US" sz="1600" b="0" i="0" u="none" strike="noStrike">
                          <a:solidFill>
                            <a:srgbClr val="000000"/>
                          </a:solidFill>
                          <a:effectLst/>
                          <a:latin typeface="Calibri"/>
                        </a:rPr>
                        <a:t> Revenue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12,475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13,500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7,600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4,400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4,840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11,050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55,865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25">
                <a:tc>
                  <a:txBody>
                    <a:bodyPr/>
                    <a:lstStyle/>
                    <a:p>
                      <a:pPr algn="l" fontAlgn="b"/>
                      <a:r>
                        <a:rPr lang="en-US" sz="1600" b="0" i="0" u="none" strike="noStrike">
                          <a:solidFill>
                            <a:srgbClr val="000000"/>
                          </a:solidFill>
                          <a:effectLst/>
                          <a:latin typeface="Calibri"/>
                        </a:rPr>
                        <a:t>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dirty="0">
                          <a:solidFill>
                            <a:srgbClr val="000000"/>
                          </a:solidFill>
                          <a:effectLst/>
                          <a:latin typeface="Calibri"/>
                        </a:rPr>
                        <a:t> $      20,460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5,726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6,465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3,639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4,770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7,210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$ 2,970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   51,240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84125">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830">
                <a:tc>
                  <a:txBody>
                    <a:bodyPr/>
                    <a:lstStyle/>
                    <a:p>
                      <a:pPr algn="l" fontAlgn="b"/>
                      <a:r>
                        <a:rPr lang="en-US" sz="1600" b="0" i="0" u="none" strike="noStrike">
                          <a:solidFill>
                            <a:srgbClr val="000000"/>
                          </a:solidFill>
                          <a:effectLst/>
                          <a:latin typeface="Calibri"/>
                        </a:rPr>
                        <a:t> Operating Profit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      (7,985)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7,774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1,135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761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3,840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     4,625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265">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9774">
                <a:tc>
                  <a:txBody>
                    <a:bodyPr/>
                    <a:lstStyle/>
                    <a:p>
                      <a:pPr algn="l" fontAlgn="b"/>
                      <a:r>
                        <a:rPr lang="en-US" sz="1600" b="0" i="0" u="none" strike="noStrike">
                          <a:solidFill>
                            <a:srgbClr val="000000"/>
                          </a:solidFill>
                          <a:effectLst/>
                          <a:latin typeface="Calibri"/>
                        </a:rPr>
                        <a:t> Members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0" i="0" u="none" strike="noStrike">
                          <a:solidFill>
                            <a:srgbClr val="000000"/>
                          </a:solidFill>
                          <a:effectLst/>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45 full/ </a:t>
                      </a:r>
                      <a:br>
                        <a:rPr lang="en-US" sz="1600" b="0" i="0" u="none" strike="noStrike">
                          <a:solidFill>
                            <a:srgbClr val="000000"/>
                          </a:solidFill>
                          <a:effectLst/>
                          <a:latin typeface="Calibri"/>
                        </a:rPr>
                      </a:br>
                      <a:r>
                        <a:rPr lang="en-US" sz="1600" b="0" i="0" u="none" strike="noStrike">
                          <a:solidFill>
                            <a:srgbClr val="000000"/>
                          </a:solidFill>
                          <a:effectLst/>
                          <a:latin typeface="Calibri"/>
                        </a:rPr>
                        <a:t>10 reduced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a:rPr>
                        <a:t>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18, 16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09830">
                <a:tc>
                  <a:txBody>
                    <a:bodyPr/>
                    <a:lstStyle/>
                    <a:p>
                      <a:pPr algn="l" fontAlgn="b"/>
                      <a:r>
                        <a:rPr lang="en-US" sz="1600" b="0" i="0" u="none" strike="noStrike">
                          <a:solidFill>
                            <a:srgbClr val="000000"/>
                          </a:solidFill>
                          <a:effectLst/>
                          <a:latin typeface="Calibri"/>
                        </a:rPr>
                        <a:t> Per member rate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           207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20 Rack Holders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25">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545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121950" y="267139"/>
            <a:ext cx="7769353" cy="1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nchor="ct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buClrTx/>
              <a:buFontTx/>
              <a:buNone/>
            </a:pPr>
            <a:r>
              <a:rPr lang="en-US" altLang="en-US" sz="3960" dirty="0">
                <a:solidFill>
                  <a:srgbClr val="000000"/>
                </a:solidFill>
              </a:rPr>
              <a:t>Summary </a:t>
            </a:r>
            <a:r>
              <a:rPr lang="en-US" altLang="en-US" sz="3960" dirty="0" smtClean="0">
                <a:solidFill>
                  <a:srgbClr val="000000"/>
                </a:solidFill>
              </a:rPr>
              <a:t>Budget 2018</a:t>
            </a:r>
            <a:endParaRPr lang="en-US" altLang="en-US" sz="3960" dirty="0">
              <a:solidFill>
                <a:srgbClr val="000000"/>
              </a:solidFill>
            </a:endParaRPr>
          </a:p>
        </p:txBody>
      </p:sp>
      <p:sp>
        <p:nvSpPr>
          <p:cNvPr id="43011" name="Text Box 2"/>
          <p:cNvSpPr txBox="1">
            <a:spLocks noChangeArrowheads="1"/>
          </p:cNvSpPr>
          <p:nvPr/>
        </p:nvSpPr>
        <p:spPr bwMode="auto">
          <a:xfrm>
            <a:off x="1194318" y="1045029"/>
            <a:ext cx="9132530" cy="569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marL="455930" indent="-455930" defTabSz="-635" eaLnBrk="0" hangingPunct="0">
              <a:tabLst>
                <a:tab pos="0" algn="l"/>
                <a:tab pos="112395" algn="l"/>
                <a:tab pos="569595" algn="l"/>
                <a:tab pos="1026795" algn="l"/>
                <a:tab pos="1483995" algn="l"/>
                <a:tab pos="1941195" algn="l"/>
                <a:tab pos="2398395" algn="l"/>
                <a:tab pos="2855595" algn="l"/>
                <a:tab pos="3312795" algn="l"/>
                <a:tab pos="3769995" algn="l"/>
                <a:tab pos="4227195" algn="l"/>
                <a:tab pos="4684395" algn="l"/>
                <a:tab pos="5141595" algn="l"/>
                <a:tab pos="5598795" algn="l"/>
                <a:tab pos="6055995" algn="l"/>
                <a:tab pos="6513195" algn="l"/>
                <a:tab pos="6970395" algn="l"/>
                <a:tab pos="7427595" algn="l"/>
                <a:tab pos="7884795" algn="l"/>
                <a:tab pos="8341995" algn="l"/>
                <a:tab pos="8799195" algn="l"/>
              </a:tabLst>
              <a:defRPr sz="2400">
                <a:solidFill>
                  <a:schemeClr val="bg1"/>
                </a:solidFill>
                <a:latin typeface="Times New Roman" panose="02020603050405020304" pitchFamily="18" charset="0"/>
                <a:ea typeface="WenQuanYi Micro Hei" charset="0"/>
                <a:cs typeface="WenQuanYi Micro Hei" charset="0"/>
              </a:defRPr>
            </a:lvl1pPr>
            <a:lvl2pPr marL="1198880" indent="-455930" defTabSz="-635" eaLnBrk="0" hangingPunct="0">
              <a:tabLst>
                <a:tab pos="0" algn="l"/>
                <a:tab pos="112395" algn="l"/>
                <a:tab pos="569595" algn="l"/>
                <a:tab pos="1026795" algn="l"/>
                <a:tab pos="1483995" algn="l"/>
                <a:tab pos="1941195" algn="l"/>
                <a:tab pos="2398395" algn="l"/>
                <a:tab pos="2855595" algn="l"/>
                <a:tab pos="3312795" algn="l"/>
                <a:tab pos="3769995" algn="l"/>
                <a:tab pos="4227195" algn="l"/>
                <a:tab pos="4684395" algn="l"/>
                <a:tab pos="5141595" algn="l"/>
                <a:tab pos="5598795" algn="l"/>
                <a:tab pos="6055995" algn="l"/>
                <a:tab pos="6513195" algn="l"/>
                <a:tab pos="6970395" algn="l"/>
                <a:tab pos="7427595" algn="l"/>
                <a:tab pos="7884795" algn="l"/>
                <a:tab pos="8341995" algn="l"/>
                <a:tab pos="8799195"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112395" algn="l"/>
                <a:tab pos="569595" algn="l"/>
                <a:tab pos="1026795" algn="l"/>
                <a:tab pos="1483995" algn="l"/>
                <a:tab pos="1941195" algn="l"/>
                <a:tab pos="2398395" algn="l"/>
                <a:tab pos="2855595" algn="l"/>
                <a:tab pos="3312795" algn="l"/>
                <a:tab pos="3769995" algn="l"/>
                <a:tab pos="4227195" algn="l"/>
                <a:tab pos="4684395" algn="l"/>
                <a:tab pos="5141595" algn="l"/>
                <a:tab pos="5598795" algn="l"/>
                <a:tab pos="6055995" algn="l"/>
                <a:tab pos="6513195" algn="l"/>
                <a:tab pos="6970395" algn="l"/>
                <a:tab pos="7427595" algn="l"/>
                <a:tab pos="7884795" algn="l"/>
                <a:tab pos="8341995" algn="l"/>
                <a:tab pos="8799195"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112395" algn="l"/>
                <a:tab pos="569595" algn="l"/>
                <a:tab pos="1026795" algn="l"/>
                <a:tab pos="1483995" algn="l"/>
                <a:tab pos="1941195" algn="l"/>
                <a:tab pos="2398395" algn="l"/>
                <a:tab pos="2855595" algn="l"/>
                <a:tab pos="3312795" algn="l"/>
                <a:tab pos="3769995" algn="l"/>
                <a:tab pos="4227195" algn="l"/>
                <a:tab pos="4684395" algn="l"/>
                <a:tab pos="5141595" algn="l"/>
                <a:tab pos="5598795" algn="l"/>
                <a:tab pos="6055995" algn="l"/>
                <a:tab pos="6513195" algn="l"/>
                <a:tab pos="6970395" algn="l"/>
                <a:tab pos="7427595" algn="l"/>
                <a:tab pos="7884795" algn="l"/>
                <a:tab pos="8341995" algn="l"/>
                <a:tab pos="8799195"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112395" algn="l"/>
                <a:tab pos="569595" algn="l"/>
                <a:tab pos="1026795" algn="l"/>
                <a:tab pos="1483995" algn="l"/>
                <a:tab pos="1941195" algn="l"/>
                <a:tab pos="2398395" algn="l"/>
                <a:tab pos="2855595" algn="l"/>
                <a:tab pos="3312795" algn="l"/>
                <a:tab pos="3769995" algn="l"/>
                <a:tab pos="4227195" algn="l"/>
                <a:tab pos="4684395" algn="l"/>
                <a:tab pos="5141595" algn="l"/>
                <a:tab pos="5598795" algn="l"/>
                <a:tab pos="6055995" algn="l"/>
                <a:tab pos="6513195" algn="l"/>
                <a:tab pos="6970395" algn="l"/>
                <a:tab pos="7427595" algn="l"/>
                <a:tab pos="7884795" algn="l"/>
                <a:tab pos="8341995" algn="l"/>
                <a:tab pos="8799195"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112395" algn="l"/>
                <a:tab pos="569595" algn="l"/>
                <a:tab pos="1026795" algn="l"/>
                <a:tab pos="1483995" algn="l"/>
                <a:tab pos="1941195" algn="l"/>
                <a:tab pos="2398395" algn="l"/>
                <a:tab pos="2855595" algn="l"/>
                <a:tab pos="3312795" algn="l"/>
                <a:tab pos="3769995" algn="l"/>
                <a:tab pos="4227195" algn="l"/>
                <a:tab pos="4684395" algn="l"/>
                <a:tab pos="5141595" algn="l"/>
                <a:tab pos="5598795" algn="l"/>
                <a:tab pos="6055995" algn="l"/>
                <a:tab pos="6513195" algn="l"/>
                <a:tab pos="6970395" algn="l"/>
                <a:tab pos="7427595" algn="l"/>
                <a:tab pos="7884795" algn="l"/>
                <a:tab pos="8341995" algn="l"/>
                <a:tab pos="8799195"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112395" algn="l"/>
                <a:tab pos="569595" algn="l"/>
                <a:tab pos="1026795" algn="l"/>
                <a:tab pos="1483995" algn="l"/>
                <a:tab pos="1941195" algn="l"/>
                <a:tab pos="2398395" algn="l"/>
                <a:tab pos="2855595" algn="l"/>
                <a:tab pos="3312795" algn="l"/>
                <a:tab pos="3769995" algn="l"/>
                <a:tab pos="4227195" algn="l"/>
                <a:tab pos="4684395" algn="l"/>
                <a:tab pos="5141595" algn="l"/>
                <a:tab pos="5598795" algn="l"/>
                <a:tab pos="6055995" algn="l"/>
                <a:tab pos="6513195" algn="l"/>
                <a:tab pos="6970395" algn="l"/>
                <a:tab pos="7427595" algn="l"/>
                <a:tab pos="7884795" algn="l"/>
                <a:tab pos="8341995" algn="l"/>
                <a:tab pos="8799195"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112395" algn="l"/>
                <a:tab pos="569595" algn="l"/>
                <a:tab pos="1026795" algn="l"/>
                <a:tab pos="1483995" algn="l"/>
                <a:tab pos="1941195" algn="l"/>
                <a:tab pos="2398395" algn="l"/>
                <a:tab pos="2855595" algn="l"/>
                <a:tab pos="3312795" algn="l"/>
                <a:tab pos="3769995" algn="l"/>
                <a:tab pos="4227195" algn="l"/>
                <a:tab pos="4684395" algn="l"/>
                <a:tab pos="5141595" algn="l"/>
                <a:tab pos="5598795" algn="l"/>
                <a:tab pos="6055995" algn="l"/>
                <a:tab pos="6513195" algn="l"/>
                <a:tab pos="6970395" algn="l"/>
                <a:tab pos="7427595" algn="l"/>
                <a:tab pos="7884795" algn="l"/>
                <a:tab pos="8341995" algn="l"/>
                <a:tab pos="8799195"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112395" algn="l"/>
                <a:tab pos="569595" algn="l"/>
                <a:tab pos="1026795" algn="l"/>
                <a:tab pos="1483995" algn="l"/>
                <a:tab pos="1941195" algn="l"/>
                <a:tab pos="2398395" algn="l"/>
                <a:tab pos="2855595" algn="l"/>
                <a:tab pos="3312795" algn="l"/>
                <a:tab pos="3769995" algn="l"/>
                <a:tab pos="4227195" algn="l"/>
                <a:tab pos="4684395" algn="l"/>
                <a:tab pos="5141595" algn="l"/>
                <a:tab pos="5598795" algn="l"/>
                <a:tab pos="6055995" algn="l"/>
                <a:tab pos="6513195" algn="l"/>
                <a:tab pos="6970395" algn="l"/>
                <a:tab pos="7427595" algn="l"/>
                <a:tab pos="7884795" algn="l"/>
                <a:tab pos="8341995" algn="l"/>
                <a:tab pos="8799195"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spcBef>
                <a:spcPts val="720"/>
              </a:spcBef>
            </a:pPr>
            <a:endParaRPr lang="en-US" altLang="en-US" sz="2880" dirty="0">
              <a:solidFill>
                <a:srgbClr val="000000"/>
              </a:solidFill>
            </a:endParaRPr>
          </a:p>
          <a:p>
            <a:pPr eaLnBrk="1" hangingPunct="1">
              <a:spcBef>
                <a:spcPts val="720"/>
              </a:spcBef>
              <a:buFont typeface="Arial" panose="020B0604020202020204" pitchFamily="34" charset="0"/>
              <a:buChar char="•"/>
            </a:pPr>
            <a:r>
              <a:rPr lang="en-US" altLang="en-US" sz="2800" dirty="0" smtClean="0">
                <a:solidFill>
                  <a:srgbClr val="000000"/>
                </a:solidFill>
                <a:latin typeface="Arial" panose="020B0604020202020204" pitchFamily="34" charset="0"/>
                <a:cs typeface="Arial" panose="020B0604020202020204" pitchFamily="34" charset="0"/>
              </a:rPr>
              <a:t>Continue growth </a:t>
            </a:r>
            <a:r>
              <a:rPr lang="en-US" altLang="en-US" sz="2800" dirty="0">
                <a:solidFill>
                  <a:srgbClr val="000000"/>
                </a:solidFill>
                <a:latin typeface="Arial" panose="020B0604020202020204" pitchFamily="34" charset="0"/>
                <a:cs typeface="Arial" panose="020B0604020202020204" pitchFamily="34" charset="0"/>
              </a:rPr>
              <a:t>of sweep / sculling </a:t>
            </a:r>
            <a:r>
              <a:rPr lang="en-US" altLang="en-US" sz="2800" dirty="0" smtClean="0">
                <a:solidFill>
                  <a:srgbClr val="000000"/>
                </a:solidFill>
                <a:latin typeface="Arial" panose="020B0604020202020204" pitchFamily="34" charset="0"/>
                <a:cs typeface="Arial" panose="020B0604020202020204" pitchFamily="34" charset="0"/>
              </a:rPr>
              <a:t>membership</a:t>
            </a:r>
          </a:p>
          <a:p>
            <a:pPr eaLnBrk="1" hangingPunct="1">
              <a:spcBef>
                <a:spcPts val="720"/>
              </a:spcBef>
              <a:buFont typeface="Arial" panose="020B0604020202020204" pitchFamily="34" charset="0"/>
              <a:buChar char="•"/>
            </a:pPr>
            <a:r>
              <a:rPr lang="en-US" altLang="en-US" sz="2800" dirty="0" smtClean="0">
                <a:solidFill>
                  <a:srgbClr val="000000"/>
                </a:solidFill>
                <a:latin typeface="Arial" panose="020B0604020202020204" pitchFamily="34" charset="0"/>
                <a:cs typeface="Arial" panose="020B0604020202020204" pitchFamily="34" charset="0"/>
              </a:rPr>
              <a:t>Increase </a:t>
            </a:r>
            <a:r>
              <a:rPr lang="en-US" altLang="en-US" sz="2800" dirty="0">
                <a:solidFill>
                  <a:srgbClr val="000000"/>
                </a:solidFill>
                <a:latin typeface="Arial" panose="020B0604020202020204" pitchFamily="34" charset="0"/>
                <a:cs typeface="Arial" panose="020B0604020202020204" pitchFamily="34" charset="0"/>
              </a:rPr>
              <a:t>use of sculling boats across the </a:t>
            </a:r>
            <a:r>
              <a:rPr lang="en-US" altLang="en-US" sz="2800" dirty="0" smtClean="0">
                <a:solidFill>
                  <a:srgbClr val="000000"/>
                </a:solidFill>
                <a:latin typeface="Arial" panose="020B0604020202020204" pitchFamily="34" charset="0"/>
                <a:cs typeface="Arial" panose="020B0604020202020204" pitchFamily="34" charset="0"/>
              </a:rPr>
              <a:t>day</a:t>
            </a:r>
          </a:p>
          <a:p>
            <a:pPr eaLnBrk="1" hangingPunct="1">
              <a:spcBef>
                <a:spcPts val="720"/>
              </a:spcBef>
              <a:buFont typeface="Arial" panose="020B0604020202020204" pitchFamily="34" charset="0"/>
              <a:buChar char="•"/>
            </a:pPr>
            <a:r>
              <a:rPr lang="en-US" altLang="en-US" sz="2800" dirty="0" smtClean="0">
                <a:solidFill>
                  <a:srgbClr val="000000"/>
                </a:solidFill>
                <a:latin typeface="Arial" panose="020B0604020202020204" pitchFamily="34" charset="0"/>
                <a:cs typeface="Arial" panose="020B0604020202020204" pitchFamily="34" charset="0"/>
              </a:rPr>
              <a:t>MRRA </a:t>
            </a:r>
            <a:r>
              <a:rPr lang="en-US" altLang="en-US" sz="2800" dirty="0">
                <a:solidFill>
                  <a:srgbClr val="000000"/>
                </a:solidFill>
                <a:latin typeface="Arial" panose="020B0604020202020204" pitchFamily="34" charset="0"/>
                <a:cs typeface="Arial" panose="020B0604020202020204" pitchFamily="34" charset="0"/>
              </a:rPr>
              <a:t>is </a:t>
            </a:r>
            <a:r>
              <a:rPr lang="en-US" altLang="en-US" sz="2800" u="sng" dirty="0">
                <a:solidFill>
                  <a:srgbClr val="000000"/>
                </a:solidFill>
                <a:latin typeface="Arial" panose="020B0604020202020204" pitchFamily="34" charset="0"/>
                <a:cs typeface="Arial" panose="020B0604020202020204" pitchFamily="34" charset="0"/>
              </a:rPr>
              <a:t>profitable</a:t>
            </a:r>
            <a:r>
              <a:rPr lang="en-US" altLang="en-US" sz="2800" dirty="0">
                <a:solidFill>
                  <a:srgbClr val="000000"/>
                </a:solidFill>
                <a:latin typeface="Arial" panose="020B0604020202020204" pitchFamily="34" charset="0"/>
                <a:cs typeface="Arial" panose="020B0604020202020204" pitchFamily="34" charset="0"/>
              </a:rPr>
              <a:t> before Regattas</a:t>
            </a:r>
          </a:p>
          <a:p>
            <a:pPr eaLnBrk="1" hangingPunct="1">
              <a:spcBef>
                <a:spcPts val="720"/>
              </a:spcBef>
              <a:buFont typeface="Arial" panose="020B0604020202020204" pitchFamily="34" charset="0"/>
              <a:buChar char="•"/>
            </a:pPr>
            <a:r>
              <a:rPr lang="en-US" altLang="en-US" sz="2800" dirty="0">
                <a:solidFill>
                  <a:srgbClr val="000000"/>
                </a:solidFill>
                <a:latin typeface="Arial" panose="020B0604020202020204" pitchFamily="34" charset="0"/>
                <a:cs typeface="Arial" panose="020B0604020202020204" pitchFamily="34" charset="0"/>
              </a:rPr>
              <a:t>Replacing / upgrading equipment ongoing</a:t>
            </a:r>
          </a:p>
          <a:p>
            <a:pPr eaLnBrk="1" hangingPunct="1">
              <a:spcBef>
                <a:spcPts val="720"/>
              </a:spcBef>
              <a:buFont typeface="Arial" panose="020B0604020202020204" pitchFamily="34" charset="0"/>
              <a:buChar char="•"/>
            </a:pPr>
            <a:r>
              <a:rPr lang="en-US" altLang="en-US" sz="2800" dirty="0">
                <a:solidFill>
                  <a:srgbClr val="000000"/>
                </a:solidFill>
                <a:latin typeface="Arial" panose="020B0604020202020204" pitchFamily="34" charset="0"/>
                <a:cs typeface="Arial" panose="020B0604020202020204" pitchFamily="34" charset="0"/>
              </a:rPr>
              <a:t>Strong cash position after purchases</a:t>
            </a:r>
          </a:p>
          <a:p>
            <a:pPr eaLnBrk="1" hangingPunct="1">
              <a:spcBef>
                <a:spcPts val="720"/>
              </a:spcBef>
              <a:buFont typeface="Arial" panose="020B0604020202020204" pitchFamily="34" charset="0"/>
              <a:buChar char="•"/>
            </a:pPr>
            <a:r>
              <a:rPr lang="en-US" altLang="en-US" sz="2800" dirty="0">
                <a:solidFill>
                  <a:srgbClr val="000000"/>
                </a:solidFill>
                <a:latin typeface="Arial" panose="020B0604020202020204" pitchFamily="34" charset="0"/>
                <a:cs typeface="Arial" panose="020B0604020202020204" pitchFamily="34" charset="0"/>
              </a:rPr>
              <a:t>Prepared for future plans – Boathouse Site</a:t>
            </a:r>
          </a:p>
          <a:p>
            <a:pPr eaLnBrk="1" hangingPunct="1">
              <a:spcBef>
                <a:spcPts val="720"/>
              </a:spcBef>
              <a:buFont typeface="Arial" panose="020B0604020202020204" pitchFamily="34" charset="0"/>
              <a:buChar char="•"/>
            </a:pPr>
            <a:r>
              <a:rPr lang="en-US" altLang="en-US" sz="2800" dirty="0">
                <a:solidFill>
                  <a:srgbClr val="000000"/>
                </a:solidFill>
                <a:latin typeface="Arial" panose="020B0604020202020204" pitchFamily="34" charset="0"/>
                <a:cs typeface="Arial" panose="020B0604020202020204" pitchFamily="34" charset="0"/>
              </a:rPr>
              <a:t>Advertise for all programs </a:t>
            </a:r>
            <a:r>
              <a:rPr lang="en-US" altLang="en-US" sz="2800" dirty="0" smtClean="0">
                <a:solidFill>
                  <a:srgbClr val="000000"/>
                </a:solidFill>
                <a:latin typeface="Arial" panose="020B0604020202020204" pitchFamily="34" charset="0"/>
                <a:cs typeface="Arial" panose="020B0604020202020204" pitchFamily="34" charset="0"/>
              </a:rPr>
              <a:t>ASAP</a:t>
            </a:r>
          </a:p>
          <a:p>
            <a:pPr eaLnBrk="1" hangingPunct="1">
              <a:spcBef>
                <a:spcPts val="720"/>
              </a:spcBef>
              <a:buFont typeface="Arial" panose="020B0604020202020204" pitchFamily="34" charset="0"/>
              <a:buChar char="•"/>
            </a:pPr>
            <a:r>
              <a:rPr lang="en-US" altLang="en-US" sz="2800" dirty="0" smtClean="0">
                <a:solidFill>
                  <a:srgbClr val="000000"/>
                </a:solidFill>
                <a:latin typeface="Arial" panose="020B0604020202020204" pitchFamily="34" charset="0"/>
                <a:cs typeface="Arial" panose="020B0604020202020204" pitchFamily="34" charset="0"/>
              </a:rPr>
              <a:t>Consider increasing Member Fees for 2019 by $25-$50</a:t>
            </a:r>
          </a:p>
          <a:p>
            <a:pPr lvl="1" eaLnBrk="1" hangingPunct="1">
              <a:spcBef>
                <a:spcPts val="720"/>
              </a:spcBef>
              <a:buFont typeface="Arial" panose="020B0604020202020204" pitchFamily="34" charset="0"/>
              <a:buChar char="•"/>
            </a:pPr>
            <a:r>
              <a:rPr lang="en-US" altLang="en-US" sz="2800" dirty="0" smtClean="0">
                <a:solidFill>
                  <a:srgbClr val="000000"/>
                </a:solidFill>
                <a:latin typeface="Arial" panose="020B0604020202020204" pitchFamily="34" charset="0"/>
                <a:cs typeface="Arial" panose="020B0604020202020204" pitchFamily="34" charset="0"/>
              </a:rPr>
              <a:t>Extraordinary legal fees in 2018</a:t>
            </a:r>
            <a:endParaRPr lang="en-US" altLang="en-US" sz="2800" dirty="0">
              <a:solidFill>
                <a:srgbClr val="000000"/>
              </a:solidFill>
              <a:latin typeface="Arial" panose="020B0604020202020204" pitchFamily="34" charset="0"/>
              <a:cs typeface="Arial" panose="020B0604020202020204" pitchFamily="34" charset="0"/>
            </a:endParaRPr>
          </a:p>
          <a:p>
            <a:pPr marL="0" indent="0" eaLnBrk="1" hangingPunct="1">
              <a:spcBef>
                <a:spcPts val="720"/>
              </a:spcBef>
            </a:pPr>
            <a:endParaRPr lang="en-US" altLang="en-US" sz="28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smtClean="0"/>
              <a:t>April 3, 2018</a:t>
            </a:r>
            <a:endParaRPr lang="en-US"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976"/>
          </a:xfrm>
        </p:spPr>
        <p:txBody>
          <a:bodyPr/>
          <a:lstStyle/>
          <a:p>
            <a:r>
              <a:rPr lang="en-US" dirty="0"/>
              <a:t>Initiatives 2018</a:t>
            </a:r>
          </a:p>
        </p:txBody>
      </p:sp>
      <p:sp>
        <p:nvSpPr>
          <p:cNvPr id="3" name="Content Placeholder 2"/>
          <p:cNvSpPr>
            <a:spLocks noGrp="1"/>
          </p:cNvSpPr>
          <p:nvPr>
            <p:ph idx="1"/>
          </p:nvPr>
        </p:nvSpPr>
        <p:spPr>
          <a:xfrm>
            <a:off x="677333" y="1319349"/>
            <a:ext cx="9158998" cy="5087138"/>
          </a:xfrm>
        </p:spPr>
        <p:txBody>
          <a:bodyPr>
            <a:normAutofit/>
          </a:bodyPr>
          <a:lstStyle/>
          <a:p>
            <a:pPr>
              <a:buFont typeface="Arial" panose="020B0604020202020204" pitchFamily="34" charset="0"/>
              <a:buChar char="•"/>
            </a:pPr>
            <a:r>
              <a:rPr lang="en-US" sz="2400" dirty="0">
                <a:solidFill>
                  <a:schemeClr val="tx1"/>
                </a:solidFill>
              </a:rPr>
              <a:t>Run Successful Festival Regatta and TRR</a:t>
            </a:r>
          </a:p>
          <a:p>
            <a:pPr lvl="1">
              <a:buFont typeface="Wingdings" panose="05000000000000000000" pitchFamily="2" charset="2"/>
              <a:buChar char="Ø"/>
            </a:pPr>
            <a:r>
              <a:rPr lang="en-US" sz="2200" dirty="0">
                <a:solidFill>
                  <a:schemeClr val="tx1"/>
                </a:solidFill>
              </a:rPr>
              <a:t>Dottie Semonian will be Festival Regatta Director</a:t>
            </a:r>
          </a:p>
          <a:p>
            <a:pPr lvl="1">
              <a:buFont typeface="Wingdings" panose="05000000000000000000" pitchFamily="2" charset="2"/>
              <a:buChar char="Ø"/>
            </a:pPr>
            <a:r>
              <a:rPr lang="en-US" sz="2200" dirty="0">
                <a:solidFill>
                  <a:schemeClr val="tx1"/>
                </a:solidFill>
              </a:rPr>
              <a:t>TRR Board assigned by MRRA Board and determine regatta chair</a:t>
            </a:r>
          </a:p>
          <a:p>
            <a:pPr lvl="1">
              <a:buFont typeface="Wingdings" panose="05000000000000000000" pitchFamily="2" charset="2"/>
              <a:buChar char="Ø"/>
            </a:pPr>
            <a:r>
              <a:rPr lang="en-US" sz="2200" dirty="0">
                <a:solidFill>
                  <a:schemeClr val="tx1"/>
                </a:solidFill>
              </a:rPr>
              <a:t>TRR will be incorporated spring 2018</a:t>
            </a:r>
          </a:p>
          <a:p>
            <a:pPr>
              <a:buFont typeface="Arial" panose="020B0604020202020204" pitchFamily="34" charset="0"/>
              <a:buChar char="•"/>
            </a:pPr>
            <a:r>
              <a:rPr lang="en-US" sz="2400" dirty="0">
                <a:solidFill>
                  <a:schemeClr val="accent2">
                    <a:lumMod val="50000"/>
                  </a:schemeClr>
                </a:solidFill>
              </a:rPr>
              <a:t>Increase awareness of Community Rowing aspect of the MRRA by promoting Lowell Community Rowing for Learn To programs.</a:t>
            </a:r>
          </a:p>
          <a:p>
            <a:pPr lvl="1">
              <a:buFont typeface="Arial" panose="020B0604020202020204" pitchFamily="34" charset="0"/>
              <a:buChar char="•"/>
            </a:pPr>
            <a:r>
              <a:rPr lang="en-US" sz="2200" dirty="0">
                <a:solidFill>
                  <a:schemeClr val="accent2">
                    <a:lumMod val="50000"/>
                  </a:schemeClr>
                </a:solidFill>
              </a:rPr>
              <a:t>Social media, print media, free and paid advertising</a:t>
            </a:r>
          </a:p>
          <a:p>
            <a:pPr>
              <a:buFont typeface="Arial" panose="020B0604020202020204" pitchFamily="34" charset="0"/>
              <a:buChar char="•"/>
            </a:pPr>
            <a:r>
              <a:rPr lang="en-US" sz="2400" dirty="0">
                <a:solidFill>
                  <a:schemeClr val="accent2">
                    <a:lumMod val="50000"/>
                  </a:schemeClr>
                </a:solidFill>
              </a:rPr>
              <a:t>Improve retention by welcoming back Learn To Sweep and Scull members;  offer mentoring </a:t>
            </a:r>
            <a:endParaRPr lang="en-US" sz="2200" dirty="0">
              <a:solidFill>
                <a:schemeClr val="accent2">
                  <a:lumMod val="50000"/>
                </a:schemeClr>
              </a:solidFill>
            </a:endParaRPr>
          </a:p>
        </p:txBody>
      </p:sp>
      <p:sp>
        <p:nvSpPr>
          <p:cNvPr id="4" name="Footer Placeholder 3"/>
          <p:cNvSpPr>
            <a:spLocks noGrp="1"/>
          </p:cNvSpPr>
          <p:nvPr>
            <p:ph type="ftr" sz="quarter" idx="11"/>
          </p:nvPr>
        </p:nvSpPr>
        <p:spPr/>
        <p:txBody>
          <a:bodyPr/>
          <a:lstStyle/>
          <a:p>
            <a:r>
              <a:rPr lang="en-US" smtClean="0"/>
              <a:t>April 3, 2018</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5132"/>
          </a:xfrm>
        </p:spPr>
        <p:txBody>
          <a:bodyPr>
            <a:normAutofit fontScale="90000"/>
          </a:bodyPr>
          <a:lstStyle/>
          <a:p>
            <a:r>
              <a:rPr lang="en-US" dirty="0"/>
              <a:t>New MRRA Boathouse site</a:t>
            </a:r>
            <a:br>
              <a:rPr lang="en-US" dirty="0"/>
            </a:br>
            <a:endParaRPr lang="en-US" dirty="0"/>
          </a:p>
        </p:txBody>
      </p:sp>
      <p:sp>
        <p:nvSpPr>
          <p:cNvPr id="3" name="Content Placeholder 2"/>
          <p:cNvSpPr>
            <a:spLocks noGrp="1"/>
          </p:cNvSpPr>
          <p:nvPr>
            <p:ph idx="1"/>
          </p:nvPr>
        </p:nvSpPr>
        <p:spPr>
          <a:xfrm>
            <a:off x="629727" y="1147313"/>
            <a:ext cx="9704717" cy="4894049"/>
          </a:xfrm>
        </p:spPr>
        <p:txBody>
          <a:bodyPr>
            <a:normAutofit/>
          </a:bodyPr>
          <a:lstStyle/>
          <a:p>
            <a:r>
              <a:rPr lang="en-US" sz="2800" dirty="0"/>
              <a:t>Keep Active with </a:t>
            </a:r>
            <a:r>
              <a:rPr lang="en-US" sz="2800" dirty="0" err="1"/>
              <a:t>Pawtucketville</a:t>
            </a:r>
            <a:r>
              <a:rPr lang="en-US" sz="2800" dirty="0"/>
              <a:t> Citizens Group, Lowell Government, Chelmsford and Tyngsboro Government to stay in the loop on any </a:t>
            </a:r>
            <a:r>
              <a:rPr lang="en-US" sz="2800" dirty="0" smtClean="0"/>
              <a:t>opportunities</a:t>
            </a:r>
          </a:p>
          <a:p>
            <a:pPr marL="0" indent="0">
              <a:buNone/>
            </a:pPr>
            <a:endParaRPr lang="en-US" sz="2800" dirty="0"/>
          </a:p>
          <a:p>
            <a:r>
              <a:rPr lang="en-US" sz="2800" dirty="0"/>
              <a:t>Keep in touch with </a:t>
            </a:r>
            <a:r>
              <a:rPr lang="en-US" sz="2800" dirty="0" err="1"/>
              <a:t>Bertos</a:t>
            </a:r>
            <a:r>
              <a:rPr lang="en-US" sz="2800" dirty="0"/>
              <a:t> family on the site at 7A Middlesex Rd</a:t>
            </a:r>
            <a:r>
              <a:rPr lang="en-US" sz="2800"/>
              <a:t>, </a:t>
            </a:r>
            <a:r>
              <a:rPr lang="en-US" sz="2800" smtClean="0"/>
              <a:t>Tyngsboro</a:t>
            </a:r>
          </a:p>
          <a:p>
            <a:pPr marL="0" indent="0">
              <a:buNone/>
            </a:pPr>
            <a:endParaRPr lang="en-US" sz="2800" dirty="0"/>
          </a:p>
          <a:p>
            <a:r>
              <a:rPr lang="en-US" sz="2800" dirty="0"/>
              <a:t>Committee members:  Karen Scammell, Jay Feenan, Bob Bowen, John Murphy, Dennis McCarthy, Mark Romanowsky</a:t>
            </a:r>
          </a:p>
        </p:txBody>
      </p:sp>
      <p:sp>
        <p:nvSpPr>
          <p:cNvPr id="4" name="Footer Placeholder 3"/>
          <p:cNvSpPr>
            <a:spLocks noGrp="1"/>
          </p:cNvSpPr>
          <p:nvPr>
            <p:ph type="ftr" sz="quarter" idx="11"/>
          </p:nvPr>
        </p:nvSpPr>
        <p:spPr/>
        <p:txBody>
          <a:bodyPr/>
          <a:lstStyle/>
          <a:p>
            <a:r>
              <a:rPr lang="en-US" smtClean="0"/>
              <a:t>April 3, 2018</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441" y="4577622"/>
            <a:ext cx="7766936" cy="1646302"/>
          </a:xfrm>
        </p:spPr>
        <p:txBody>
          <a:bodyPr/>
          <a:lstStyle/>
          <a:p>
            <a:pPr algn="ctr"/>
            <a:r>
              <a:rPr lang="en-US" dirty="0">
                <a:solidFill>
                  <a:schemeClr val="accent2">
                    <a:lumMod val="50000"/>
                  </a:schemeClr>
                </a:solidFill>
              </a:rPr>
              <a:t>Motion to Accept the Budget</a:t>
            </a:r>
            <a:br>
              <a:rPr lang="en-US" dirty="0">
                <a:solidFill>
                  <a:schemeClr val="accent2">
                    <a:lumMod val="50000"/>
                  </a:schemeClr>
                </a:solidFill>
              </a:rPr>
            </a:br>
            <a:r>
              <a:rPr lang="en-US" dirty="0"/>
              <a:t/>
            </a:r>
            <a:br>
              <a:rPr lang="en-US" dirty="0"/>
            </a:b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April 3, 2018</a:t>
            </a:r>
            <a:endParaRPr lang="en-US"/>
          </a:p>
        </p:txBody>
      </p:sp>
    </p:spTree>
    <p:extLst>
      <p:ext uri="{BB962C8B-B14F-4D97-AF65-F5344CB8AC3E}">
        <p14:creationId xmlns:p14="http://schemas.microsoft.com/office/powerpoint/2010/main" val="1996157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464956" cy="657138"/>
          </a:xfrm>
        </p:spPr>
        <p:txBody>
          <a:bodyPr/>
          <a:lstStyle/>
          <a:p>
            <a:r>
              <a:rPr lang="en-US" dirty="0" smtClean="0"/>
              <a:t>Other Business</a:t>
            </a:r>
            <a:endParaRPr lang="en-US" dirty="0"/>
          </a:p>
        </p:txBody>
      </p:sp>
      <p:sp>
        <p:nvSpPr>
          <p:cNvPr id="3" name="Content Placeholder 2"/>
          <p:cNvSpPr>
            <a:spLocks noGrp="1"/>
          </p:cNvSpPr>
          <p:nvPr>
            <p:ph idx="1"/>
          </p:nvPr>
        </p:nvSpPr>
        <p:spPr>
          <a:xfrm>
            <a:off x="553674" y="1350629"/>
            <a:ext cx="3129094" cy="4690734"/>
          </a:xfrm>
        </p:spPr>
        <p:txBody>
          <a:bodyPr/>
          <a:lstStyle/>
          <a:p>
            <a:r>
              <a:rPr lang="en-US" dirty="0" smtClean="0"/>
              <a:t>Current Rowing Restrictions</a:t>
            </a:r>
          </a:p>
          <a:p>
            <a:r>
              <a:rPr lang="en-US" dirty="0" smtClean="0"/>
              <a:t>Accident Report – on website.  Please report all accidents and email to </a:t>
            </a:r>
            <a:r>
              <a:rPr lang="en-US" dirty="0" smtClean="0">
                <a:hlinkClick r:id="rId2"/>
              </a:rPr>
              <a:t>safety@merrimackrowing.org</a:t>
            </a:r>
            <a:r>
              <a:rPr lang="en-US" dirty="0" smtClean="0"/>
              <a:t> and </a:t>
            </a:r>
            <a:r>
              <a:rPr lang="en-US" dirty="0" smtClean="0">
                <a:hlinkClick r:id="rId3"/>
              </a:rPr>
              <a:t>board@merrimackrowing.org</a:t>
            </a:r>
            <a:endParaRPr lang="en-US" dirty="0" smtClean="0"/>
          </a:p>
          <a:p>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April 3, 2018</a:t>
            </a: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101" y="889231"/>
            <a:ext cx="7776295" cy="500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447875" y="2332139"/>
            <a:ext cx="4882393" cy="11409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556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441" y="4577622"/>
            <a:ext cx="7766936" cy="1646302"/>
          </a:xfrm>
        </p:spPr>
        <p:txBody>
          <a:bodyPr/>
          <a:lstStyle/>
          <a:p>
            <a:pPr algn="ctr"/>
            <a:r>
              <a:rPr lang="en-US" dirty="0"/>
              <a:t/>
            </a:r>
            <a:br>
              <a:rPr lang="en-US" dirty="0"/>
            </a:br>
            <a:r>
              <a:rPr lang="en-US" dirty="0"/>
              <a:t/>
            </a:r>
            <a:br>
              <a:rPr lang="en-US" dirty="0"/>
            </a:br>
            <a:r>
              <a:rPr lang="en-US" dirty="0">
                <a:solidFill>
                  <a:schemeClr val="accent2">
                    <a:lumMod val="50000"/>
                  </a:schemeClr>
                </a:solidFill>
              </a:rPr>
              <a:t>Motion to Adjourn</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April 3, 2018</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748505" y="274262"/>
            <a:ext cx="8696418" cy="82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0" tIns="0" rIns="0" bIns="0"/>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lnSpc>
                <a:spcPct val="95000"/>
              </a:lnSpc>
              <a:buClrTx/>
              <a:buFontTx/>
              <a:buNone/>
            </a:pPr>
            <a:r>
              <a:rPr lang="en-US" altLang="en-US" sz="3870" dirty="0">
                <a:solidFill>
                  <a:srgbClr val="000000"/>
                </a:solidFill>
                <a:latin typeface="Arial" panose="020B0604020202020204" pitchFamily="34" charset="0"/>
              </a:rPr>
              <a:t>Base MRRA Membership Fee</a:t>
            </a:r>
          </a:p>
        </p:txBody>
      </p:sp>
      <p:sp>
        <p:nvSpPr>
          <p:cNvPr id="18435" name="Text Box 2"/>
          <p:cNvSpPr txBox="1">
            <a:spLocks noChangeArrowheads="1"/>
          </p:cNvSpPr>
          <p:nvPr/>
        </p:nvSpPr>
        <p:spPr bwMode="auto">
          <a:xfrm>
            <a:off x="1245414" y="1164565"/>
            <a:ext cx="9112226" cy="531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0" tIns="0" rIns="0" bIns="0"/>
          <a:lstStyle>
            <a:lvl1pPr defTabSz="-635"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sz="2400">
                <a:solidFill>
                  <a:schemeClr val="bg1"/>
                </a:solidFill>
                <a:latin typeface="Times New Roman" panose="02020603050405020304" pitchFamily="18" charset="0"/>
                <a:ea typeface="WenQuanYi Micro Hei" charset="0"/>
                <a:cs typeface="WenQuanYi Micro Hei" charset="0"/>
              </a:defRPr>
            </a:lvl1pPr>
            <a:lvl2pPr marL="454025" indent="-341630" defTabSz="-635"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sz="2400">
                <a:solidFill>
                  <a:schemeClr val="bg1"/>
                </a:solidFill>
                <a:latin typeface="Times New Roman" panose="02020603050405020304" pitchFamily="18" charset="0"/>
                <a:ea typeface="WenQuanYi Micro Hei" charset="0"/>
                <a:cs typeface="WenQuanYi Micro Hei" charset="0"/>
              </a:defRPr>
            </a:lvl2pPr>
            <a:lvl3pPr marL="1139825" indent="-225425" defTabSz="-635"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sz="2400">
                <a:solidFill>
                  <a:schemeClr val="bg1"/>
                </a:solidFill>
                <a:latin typeface="Times New Roman" panose="02020603050405020304" pitchFamily="18" charset="0"/>
                <a:ea typeface="WenQuanYi Micro Hei" charset="0"/>
                <a:cs typeface="WenQuanYi Micro Hei" charset="0"/>
              </a:defRPr>
            </a:lvl9pPr>
          </a:lstStyle>
          <a:p>
            <a:pPr lvl="1" eaLnBrk="1" hangingPunct="1">
              <a:lnSpc>
                <a:spcPct val="95000"/>
              </a:lnSpc>
            </a:pPr>
            <a:r>
              <a:rPr lang="en-US" altLang="en-US" sz="2520" dirty="0">
                <a:solidFill>
                  <a:srgbClr val="000000"/>
                </a:solidFill>
                <a:latin typeface="Arial" panose="020B0604020202020204" pitchFamily="34" charset="0"/>
              </a:rPr>
              <a:t>Base Membership </a:t>
            </a:r>
            <a:r>
              <a:rPr lang="en-US" altLang="en-US" sz="2520" dirty="0">
                <a:solidFill>
                  <a:srgbClr val="00B0F0"/>
                </a:solidFill>
                <a:latin typeface="Arial" panose="020B0604020202020204" pitchFamily="34" charset="0"/>
              </a:rPr>
              <a:t>**</a:t>
            </a:r>
          </a:p>
          <a:p>
            <a:pPr lvl="2" eaLnBrk="1" hangingPunct="1">
              <a:spcBef>
                <a:spcPts val="540"/>
              </a:spcBef>
              <a:buFont typeface="Times New Roman" panose="02020603050405020304" pitchFamily="18" charset="0"/>
              <a:buChar char="•"/>
            </a:pPr>
            <a:r>
              <a:rPr lang="en-US" altLang="en-US" sz="2520" dirty="0">
                <a:solidFill>
                  <a:srgbClr val="000000"/>
                </a:solidFill>
                <a:latin typeface="Arial" panose="020B0604020202020204" pitchFamily="34" charset="0"/>
              </a:rPr>
              <a:t>$150 membership fee</a:t>
            </a:r>
          </a:p>
          <a:p>
            <a:pPr lvl="3" eaLnBrk="1" hangingPunct="1">
              <a:spcBef>
                <a:spcPts val="540"/>
              </a:spcBef>
            </a:pPr>
            <a:r>
              <a:rPr lang="en-US" altLang="en-US" sz="2520" dirty="0">
                <a:solidFill>
                  <a:srgbClr val="000000"/>
                </a:solidFill>
                <a:latin typeface="Arial" panose="020B0604020202020204" pitchFamily="34" charset="0"/>
              </a:rPr>
              <a:t>- Discount of $25 if paid by January 15, 2018</a:t>
            </a:r>
          </a:p>
          <a:p>
            <a:pPr lvl="2" eaLnBrk="1" hangingPunct="1">
              <a:spcBef>
                <a:spcPts val="540"/>
              </a:spcBef>
              <a:buFont typeface="Times New Roman" panose="02020603050405020304" pitchFamily="18" charset="0"/>
              <a:buChar char="•"/>
            </a:pPr>
            <a:r>
              <a:rPr lang="en-US" altLang="en-US" sz="2520" dirty="0">
                <a:solidFill>
                  <a:srgbClr val="000000"/>
                </a:solidFill>
                <a:latin typeface="Arial" panose="020B0604020202020204" pitchFamily="34" charset="0"/>
              </a:rPr>
              <a:t>$75 for college students</a:t>
            </a:r>
          </a:p>
          <a:p>
            <a:pPr lvl="1" eaLnBrk="1" hangingPunct="1">
              <a:lnSpc>
                <a:spcPct val="95000"/>
              </a:lnSpc>
              <a:buFont typeface="Arial" panose="020B0604020202020204" pitchFamily="34" charset="0"/>
              <a:buChar char="•"/>
            </a:pPr>
            <a:r>
              <a:rPr lang="en-US" altLang="en-US" sz="2520" dirty="0">
                <a:solidFill>
                  <a:srgbClr val="000000"/>
                </a:solidFill>
                <a:latin typeface="Arial" panose="020B0604020202020204" pitchFamily="34" charset="0"/>
              </a:rPr>
              <a:t>Base membership fee is paid by all club members</a:t>
            </a:r>
          </a:p>
          <a:p>
            <a:pPr lvl="1" eaLnBrk="1" hangingPunct="1">
              <a:lnSpc>
                <a:spcPct val="95000"/>
              </a:lnSpc>
              <a:buFont typeface="Arial" panose="020B0604020202020204" pitchFamily="34" charset="0"/>
              <a:buChar char="•"/>
            </a:pPr>
            <a:r>
              <a:rPr lang="en-US" altLang="en-US" sz="2520" dirty="0">
                <a:solidFill>
                  <a:srgbClr val="000000"/>
                </a:solidFill>
                <a:latin typeface="Arial" panose="020B0604020202020204" pitchFamily="34" charset="0"/>
              </a:rPr>
              <a:t>Base fee covers fixed costs of operating the club</a:t>
            </a:r>
          </a:p>
          <a:p>
            <a:pPr lvl="1" eaLnBrk="1" hangingPunct="1">
              <a:lnSpc>
                <a:spcPct val="95000"/>
              </a:lnSpc>
              <a:buFont typeface="Arial" panose="020B0604020202020204" pitchFamily="34" charset="0"/>
              <a:buChar char="•"/>
            </a:pPr>
            <a:r>
              <a:rPr lang="en-US" altLang="en-US" sz="2520" dirty="0">
                <a:solidFill>
                  <a:srgbClr val="000000"/>
                </a:solidFill>
                <a:latin typeface="Arial" panose="020B0604020202020204" pitchFamily="34" charset="0"/>
              </a:rPr>
              <a:t>Maintain principles of club membership fees</a:t>
            </a:r>
          </a:p>
          <a:p>
            <a:pPr eaLnBrk="1" hangingPunct="1">
              <a:lnSpc>
                <a:spcPct val="95000"/>
              </a:lnSpc>
              <a:buClrTx/>
              <a:buFontTx/>
              <a:buNone/>
            </a:pPr>
            <a:r>
              <a:rPr lang="en-US" altLang="en-US" sz="2520" u="sng" dirty="0">
                <a:solidFill>
                  <a:srgbClr val="000000"/>
                </a:solidFill>
                <a:latin typeface="Arial" panose="020B0604020202020204" pitchFamily="34" charset="0"/>
              </a:rPr>
              <a:t>Additional fees</a:t>
            </a:r>
            <a:r>
              <a:rPr lang="en-US" altLang="en-US" sz="2520" dirty="0">
                <a:solidFill>
                  <a:srgbClr val="000000"/>
                </a:solidFill>
                <a:latin typeface="Arial" panose="020B0604020202020204" pitchFamily="34" charset="0"/>
              </a:rPr>
              <a:t> based upon program and equipment</a:t>
            </a:r>
          </a:p>
          <a:p>
            <a:pPr eaLnBrk="1" hangingPunct="1">
              <a:lnSpc>
                <a:spcPct val="95000"/>
              </a:lnSpc>
              <a:buClrTx/>
              <a:buFontTx/>
              <a:buNone/>
            </a:pPr>
            <a:r>
              <a:rPr lang="en-US" altLang="en-US" sz="2880" dirty="0">
                <a:solidFill>
                  <a:srgbClr val="000000"/>
                </a:solidFill>
                <a:latin typeface="Arial" panose="020B0604020202020204" pitchFamily="34" charset="0"/>
              </a:rPr>
              <a:t> </a:t>
            </a:r>
          </a:p>
          <a:p>
            <a:pPr eaLnBrk="1" hangingPunct="1">
              <a:lnSpc>
                <a:spcPct val="95000"/>
              </a:lnSpc>
              <a:buClrTx/>
              <a:buFontTx/>
              <a:buNone/>
            </a:pPr>
            <a:r>
              <a:rPr lang="en-US" altLang="en-US" sz="2160" i="1" dirty="0">
                <a:solidFill>
                  <a:srgbClr val="0070C0"/>
                </a:solidFill>
                <a:latin typeface="Arial" panose="020B0604020202020204" pitchFamily="34" charset="0"/>
              </a:rPr>
              <a:t>** Already approved at December 2017 annual </a:t>
            </a:r>
            <a:r>
              <a:rPr lang="en-US" altLang="en-US" sz="2160" i="1" dirty="0" smtClean="0">
                <a:solidFill>
                  <a:srgbClr val="0070C0"/>
                </a:solidFill>
                <a:latin typeface="Arial" panose="020B0604020202020204" pitchFamily="34" charset="0"/>
              </a:rPr>
              <a:t>meeting</a:t>
            </a:r>
          </a:p>
          <a:p>
            <a:pPr eaLnBrk="1" hangingPunct="1">
              <a:lnSpc>
                <a:spcPct val="95000"/>
              </a:lnSpc>
              <a:buClrTx/>
              <a:buFontTx/>
              <a:buNone/>
            </a:pPr>
            <a:endParaRPr lang="en-US" altLang="en-US" sz="2160" i="1" dirty="0">
              <a:solidFill>
                <a:srgbClr val="0070C0"/>
              </a:solidFill>
              <a:latin typeface="Arial" panose="020B0604020202020204" pitchFamily="34" charset="0"/>
            </a:endParaRPr>
          </a:p>
          <a:p>
            <a:pPr eaLnBrk="1" hangingPunct="1">
              <a:lnSpc>
                <a:spcPct val="95000"/>
              </a:lnSpc>
              <a:buClrTx/>
              <a:buFontTx/>
              <a:buNone/>
            </a:pPr>
            <a:endParaRPr lang="en-US" altLang="en-US" sz="2160" i="1" dirty="0">
              <a:solidFill>
                <a:srgbClr val="0070C0"/>
              </a:solidFill>
              <a:latin typeface="Arial" panose="020B0604020202020204" pitchFamily="34" charset="0"/>
            </a:endParaRPr>
          </a:p>
          <a:p>
            <a:pPr eaLnBrk="1" hangingPunct="1">
              <a:lnSpc>
                <a:spcPct val="95000"/>
              </a:lnSpc>
              <a:buClrTx/>
              <a:buFontTx/>
              <a:buNone/>
            </a:pPr>
            <a:endParaRPr lang="en-US" altLang="en-US" sz="2880" dirty="0">
              <a:solidFill>
                <a:srgbClr val="000000"/>
              </a:solidFill>
              <a:latin typeface="Arial" panose="020B0604020202020204" pitchFamily="34" charset="0"/>
            </a:endParaRPr>
          </a:p>
          <a:p>
            <a:pPr eaLnBrk="1" hangingPunct="1">
              <a:lnSpc>
                <a:spcPct val="95000"/>
              </a:lnSpc>
              <a:buClrTx/>
              <a:buFontTx/>
              <a:buNone/>
            </a:pPr>
            <a:r>
              <a:rPr lang="en-US" altLang="en-US" sz="2430" dirty="0">
                <a:solidFill>
                  <a:srgbClr val="000000"/>
                </a:solidFill>
                <a:latin typeface="Arial" panose="020B0604020202020204" pitchFamily="34" charset="0"/>
              </a:rPr>
              <a:t> </a:t>
            </a:r>
          </a:p>
          <a:p>
            <a:pPr eaLnBrk="1" hangingPunct="1">
              <a:lnSpc>
                <a:spcPct val="95000"/>
              </a:lnSpc>
              <a:buClrTx/>
              <a:buFontTx/>
              <a:buNone/>
            </a:pPr>
            <a:r>
              <a:rPr lang="en-US" altLang="en-US" sz="2430" dirty="0">
                <a:solidFill>
                  <a:srgbClr val="000000"/>
                </a:solidFill>
                <a:latin typeface="Arial" panose="020B0604020202020204" pitchFamily="34" charset="0"/>
              </a:rPr>
              <a:t> </a:t>
            </a:r>
          </a:p>
          <a:p>
            <a:pPr eaLnBrk="1" hangingPunct="1">
              <a:lnSpc>
                <a:spcPct val="95000"/>
              </a:lnSpc>
              <a:buClrTx/>
              <a:buFontTx/>
              <a:buNone/>
            </a:pPr>
            <a:r>
              <a:rPr lang="en-US" altLang="en-US" sz="2430" dirty="0">
                <a:solidFill>
                  <a:srgbClr val="000000"/>
                </a:solidFill>
                <a:latin typeface="Arial" panose="020B0604020202020204" pitchFamily="34" charset="0"/>
              </a:rPr>
              <a:t> </a:t>
            </a:r>
          </a:p>
        </p:txBody>
      </p:sp>
      <p:sp>
        <p:nvSpPr>
          <p:cNvPr id="18436" name="Text Box 3"/>
          <p:cNvSpPr txBox="1">
            <a:spLocks noChangeArrowheads="1"/>
          </p:cNvSpPr>
          <p:nvPr/>
        </p:nvSpPr>
        <p:spPr bwMode="auto">
          <a:xfrm>
            <a:off x="8076550" y="6246623"/>
            <a:ext cx="1906984" cy="45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r" eaLnBrk="1" hangingPunct="1">
              <a:buClrTx/>
              <a:buFontTx/>
              <a:buNone/>
            </a:pPr>
            <a:fld id="{C3D82781-F495-43D2-A6C7-AD3E23604226}" type="slidenum">
              <a:rPr lang="en-US" altLang="en-US" sz="1260">
                <a:solidFill>
                  <a:srgbClr val="000000"/>
                </a:solidFill>
              </a:rPr>
              <a:t>4</a:t>
            </a:fld>
            <a:endParaRPr lang="en-US" altLang="en-US" sz="1260">
              <a:solidFill>
                <a:srgbClr val="000000"/>
              </a:solidFill>
            </a:endParaRPr>
          </a:p>
        </p:txBody>
      </p:sp>
      <p:sp>
        <p:nvSpPr>
          <p:cNvPr id="18437" name="Text Box 4"/>
          <p:cNvSpPr txBox="1">
            <a:spLocks noChangeArrowheads="1"/>
          </p:cNvSpPr>
          <p:nvPr/>
        </p:nvSpPr>
        <p:spPr bwMode="auto">
          <a:xfrm>
            <a:off x="8076550" y="6246622"/>
            <a:ext cx="1905556" cy="45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endParaRPr lang="en-US" altLang="en-US" sz="1620"/>
          </a:p>
        </p:txBody>
      </p:sp>
      <p:sp>
        <p:nvSpPr>
          <p:cNvPr id="2" name="Footer Placeholder 1"/>
          <p:cNvSpPr>
            <a:spLocks noGrp="1"/>
          </p:cNvSpPr>
          <p:nvPr>
            <p:ph type="ftr" sz="quarter" idx="11"/>
          </p:nvPr>
        </p:nvSpPr>
        <p:spPr/>
        <p:txBody>
          <a:bodyPr/>
          <a:lstStyle/>
          <a:p>
            <a:r>
              <a:rPr lang="en-US" smtClean="0"/>
              <a:t>April 3, 2018</a:t>
            </a: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D916E0-3759-4ACE-A4FB-F7D99950A13F}"/>
              </a:ext>
            </a:extLst>
          </p:cNvPr>
          <p:cNvSpPr>
            <a:spLocks noGrp="1"/>
          </p:cNvSpPr>
          <p:nvPr>
            <p:ph type="title"/>
          </p:nvPr>
        </p:nvSpPr>
        <p:spPr/>
        <p:txBody>
          <a:bodyPr/>
          <a:lstStyle/>
          <a:p>
            <a:r>
              <a:rPr lang="en-US" dirty="0"/>
              <a:t>UML Boathouse User Fee 2018	</a:t>
            </a:r>
          </a:p>
        </p:txBody>
      </p:sp>
      <p:sp>
        <p:nvSpPr>
          <p:cNvPr id="3" name="Content Placeholder 2">
            <a:extLst>
              <a:ext uri="{FF2B5EF4-FFF2-40B4-BE49-F238E27FC236}">
                <a16:creationId xmlns:a16="http://schemas.microsoft.com/office/drawing/2014/main" xmlns="" id="{F143DF77-BA3E-4590-B84E-99C8C8613761}"/>
              </a:ext>
            </a:extLst>
          </p:cNvPr>
          <p:cNvSpPr>
            <a:spLocks noGrp="1"/>
          </p:cNvSpPr>
          <p:nvPr>
            <p:ph idx="1"/>
          </p:nvPr>
        </p:nvSpPr>
        <p:spPr/>
        <p:txBody>
          <a:bodyPr>
            <a:normAutofit/>
          </a:bodyPr>
          <a:lstStyle/>
          <a:p>
            <a:r>
              <a:rPr lang="en-US" sz="2400" dirty="0"/>
              <a:t>Increase of 5% for user fee for FY 2018/2019 </a:t>
            </a:r>
          </a:p>
          <a:p>
            <a:pPr lvl="1">
              <a:buFontTx/>
              <a:buChar char="-"/>
            </a:pPr>
            <a:r>
              <a:rPr lang="en-US" sz="2400" dirty="0"/>
              <a:t>Takes effect with July 1 Payment</a:t>
            </a:r>
          </a:p>
          <a:p>
            <a:pPr lvl="1">
              <a:buFontTx/>
              <a:buChar char="-"/>
            </a:pPr>
            <a:r>
              <a:rPr lang="en-US" sz="2400" dirty="0"/>
              <a:t>MRRA has paid the same amount for about 10 </a:t>
            </a:r>
            <a:r>
              <a:rPr lang="en-US" sz="2400" dirty="0" smtClean="0"/>
              <a:t>years</a:t>
            </a:r>
          </a:p>
          <a:p>
            <a:pPr lvl="1">
              <a:buFontTx/>
              <a:buChar char="-"/>
            </a:pPr>
            <a:r>
              <a:rPr lang="en-US" sz="2400" dirty="0" smtClean="0"/>
              <a:t>$720 total increase</a:t>
            </a:r>
            <a:endParaRPr lang="en-US" sz="2400" dirty="0"/>
          </a:p>
          <a:p>
            <a:pPr>
              <a:buFont typeface="Wingdings" panose="05000000000000000000" pitchFamily="2" charset="2"/>
              <a:buChar char="Ø"/>
            </a:pPr>
            <a:r>
              <a:rPr lang="en-US" sz="2400" dirty="0"/>
              <a:t>New: Fee of $500 per </a:t>
            </a:r>
            <a:r>
              <a:rPr lang="en-US" sz="2400" dirty="0" smtClean="0"/>
              <a:t>regatta; this is on top of the $2 per head fee</a:t>
            </a:r>
            <a:endParaRPr lang="en-US" sz="2400" dirty="0"/>
          </a:p>
          <a:p>
            <a:pPr>
              <a:buFont typeface="Wingdings" panose="05000000000000000000" pitchFamily="2" charset="2"/>
              <a:buChar char="Ø"/>
            </a:pPr>
            <a:r>
              <a:rPr lang="en-US" sz="2400" dirty="0"/>
              <a:t>Fee of $500 per regatta to use launches (payable to UML Rowing)</a:t>
            </a:r>
          </a:p>
          <a:p>
            <a:pPr>
              <a:buFont typeface="Wingdings" panose="05000000000000000000" pitchFamily="2" charset="2"/>
              <a:buChar char="Ø"/>
            </a:pPr>
            <a:endParaRPr lang="en-US" sz="2000" dirty="0"/>
          </a:p>
        </p:txBody>
      </p:sp>
      <p:sp>
        <p:nvSpPr>
          <p:cNvPr id="4" name="Footer Placeholder 3">
            <a:extLst>
              <a:ext uri="{FF2B5EF4-FFF2-40B4-BE49-F238E27FC236}">
                <a16:creationId xmlns:a16="http://schemas.microsoft.com/office/drawing/2014/main" xmlns="" id="{4E69CEEB-A174-48AA-A305-B41E5A05E382}"/>
              </a:ext>
            </a:extLst>
          </p:cNvPr>
          <p:cNvSpPr>
            <a:spLocks noGrp="1"/>
          </p:cNvSpPr>
          <p:nvPr>
            <p:ph type="ftr" sz="quarter" idx="11"/>
          </p:nvPr>
        </p:nvSpPr>
        <p:spPr/>
        <p:txBody>
          <a:bodyPr/>
          <a:lstStyle/>
          <a:p>
            <a:r>
              <a:rPr lang="en-US" smtClean="0"/>
              <a:t>April 3, 2018</a:t>
            </a:r>
            <a:endParaRPr lang="en-US"/>
          </a:p>
        </p:txBody>
      </p:sp>
    </p:spTree>
    <p:extLst>
      <p:ext uri="{BB962C8B-B14F-4D97-AF65-F5344CB8AC3E}">
        <p14:creationId xmlns:p14="http://schemas.microsoft.com/office/powerpoint/2010/main" val="190251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0393"/>
            <a:ext cx="9313954" cy="1451295"/>
          </a:xfrm>
        </p:spPr>
        <p:txBody>
          <a:bodyPr/>
          <a:lstStyle/>
          <a:p>
            <a:r>
              <a:rPr lang="en-US" dirty="0" smtClean="0"/>
              <a:t>How Boathouse User Fee is Applied</a:t>
            </a:r>
            <a:endParaRPr lang="en-US" dirty="0"/>
          </a:p>
        </p:txBody>
      </p:sp>
      <p:sp>
        <p:nvSpPr>
          <p:cNvPr id="3" name="Content Placeholder 2"/>
          <p:cNvSpPr>
            <a:spLocks noGrp="1"/>
          </p:cNvSpPr>
          <p:nvPr>
            <p:ph idx="1"/>
          </p:nvPr>
        </p:nvSpPr>
        <p:spPr>
          <a:xfrm>
            <a:off x="601832" y="1342240"/>
            <a:ext cx="9758571" cy="4613944"/>
          </a:xfrm>
        </p:spPr>
        <p:txBody>
          <a:bodyPr>
            <a:noAutofit/>
          </a:bodyPr>
          <a:lstStyle/>
          <a:p>
            <a:r>
              <a:rPr lang="en-US" sz="2000" dirty="0" smtClean="0"/>
              <a:t>Boathouse User fee from 2010 through June 30, 2018:</a:t>
            </a:r>
          </a:p>
          <a:p>
            <a:r>
              <a:rPr lang="en-US" sz="2000" dirty="0" smtClean="0"/>
              <a:t>$14,400</a:t>
            </a:r>
          </a:p>
          <a:p>
            <a:pPr lvl="1"/>
            <a:r>
              <a:rPr lang="en-US" sz="2000" dirty="0" smtClean="0"/>
              <a:t>$4,000 attributed to number of members  (Membership Fee)</a:t>
            </a:r>
          </a:p>
          <a:p>
            <a:pPr lvl="1"/>
            <a:r>
              <a:rPr lang="en-US" sz="2000" dirty="0" smtClean="0"/>
              <a:t>$4,900 attributed to MRRA club boat space  (Logbook Sculling)</a:t>
            </a:r>
          </a:p>
          <a:p>
            <a:pPr lvl="2">
              <a:buFont typeface="Arial" charset="0"/>
              <a:buChar char="•"/>
            </a:pPr>
            <a:r>
              <a:rPr lang="en-US" sz="2000" dirty="0" smtClean="0"/>
              <a:t>(Presently 10 singles, 5 double/pair, 2 Quads</a:t>
            </a:r>
          </a:p>
          <a:p>
            <a:pPr lvl="2">
              <a:buFont typeface="Arial" charset="0"/>
              <a:buChar char="•"/>
            </a:pPr>
            <a:r>
              <a:rPr lang="en-US" sz="2000" dirty="0" smtClean="0"/>
              <a:t>Not counting 3 Zephyrs stored outside</a:t>
            </a:r>
          </a:p>
          <a:p>
            <a:pPr lvl="1"/>
            <a:r>
              <a:rPr lang="en-US" sz="2000" dirty="0" smtClean="0"/>
              <a:t>$5,500 attributed to Rack Holders (18 indoor spots)</a:t>
            </a:r>
          </a:p>
          <a:p>
            <a:pPr lvl="1"/>
            <a:endParaRPr lang="en-US" sz="2000" dirty="0"/>
          </a:p>
          <a:p>
            <a:r>
              <a:rPr lang="en-US" sz="2000" dirty="0" smtClean="0"/>
              <a:t>Boathouse User fee starting July 1, 2018 -&gt; 5% increase = $15,120</a:t>
            </a:r>
          </a:p>
          <a:p>
            <a:pPr lvl="1"/>
            <a:r>
              <a:rPr lang="en-US" sz="2000" dirty="0" smtClean="0"/>
              <a:t>$4,200 to members</a:t>
            </a:r>
          </a:p>
          <a:p>
            <a:pPr lvl="1"/>
            <a:r>
              <a:rPr lang="en-US" sz="2000" dirty="0" smtClean="0"/>
              <a:t>$5,145 attributed to MRRA club boat space ($6 per Logbook sculler increase)</a:t>
            </a:r>
          </a:p>
          <a:p>
            <a:pPr lvl="1"/>
            <a:r>
              <a:rPr lang="en-US" sz="2000" dirty="0" smtClean="0"/>
              <a:t>$5,775 attributed to Rack Holders ($15 per rack holder increase)</a:t>
            </a:r>
          </a:p>
          <a:p>
            <a:pPr lvl="1"/>
            <a:endParaRPr lang="en-US" sz="1800" dirty="0" smtClean="0"/>
          </a:p>
        </p:txBody>
      </p:sp>
      <p:sp>
        <p:nvSpPr>
          <p:cNvPr id="4" name="Footer Placeholder 3"/>
          <p:cNvSpPr>
            <a:spLocks noGrp="1"/>
          </p:cNvSpPr>
          <p:nvPr>
            <p:ph type="ftr" sz="quarter" idx="11"/>
          </p:nvPr>
        </p:nvSpPr>
        <p:spPr/>
        <p:txBody>
          <a:bodyPr/>
          <a:lstStyle/>
          <a:p>
            <a:r>
              <a:rPr lang="en-US" smtClean="0"/>
              <a:t>April 3, 2018</a:t>
            </a:r>
            <a:endParaRPr lang="en-US"/>
          </a:p>
        </p:txBody>
      </p:sp>
    </p:spTree>
    <p:extLst>
      <p:ext uri="{BB962C8B-B14F-4D97-AF65-F5344CB8AC3E}">
        <p14:creationId xmlns:p14="http://schemas.microsoft.com/office/powerpoint/2010/main" val="88572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52697" y="109991"/>
            <a:ext cx="10424160" cy="103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nchor="ctr"/>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algn="ctr" eaLnBrk="1" hangingPunct="1">
              <a:buClrTx/>
              <a:buFontTx/>
              <a:buNone/>
            </a:pPr>
            <a:r>
              <a:rPr lang="en-US" altLang="en-US" sz="3960" dirty="0">
                <a:solidFill>
                  <a:srgbClr val="000000"/>
                </a:solidFill>
              </a:rPr>
              <a:t>Summary Sculling Fees: </a:t>
            </a:r>
            <a:r>
              <a:rPr lang="en-US" altLang="en-US" sz="3960" dirty="0" smtClean="0">
                <a:solidFill>
                  <a:srgbClr val="000000"/>
                </a:solidFill>
              </a:rPr>
              <a:t>2018 YEAR</a:t>
            </a:r>
            <a:endParaRPr lang="en-US" altLang="en-US" sz="3200" i="1" dirty="0">
              <a:solidFill>
                <a:srgbClr val="000000"/>
              </a:solidFill>
            </a:endParaRPr>
          </a:p>
        </p:txBody>
      </p:sp>
      <p:sp>
        <p:nvSpPr>
          <p:cNvPr id="19459" name="Text Box 2"/>
          <p:cNvSpPr txBox="1">
            <a:spLocks noChangeArrowheads="1"/>
          </p:cNvSpPr>
          <p:nvPr/>
        </p:nvSpPr>
        <p:spPr bwMode="auto">
          <a:xfrm>
            <a:off x="901337" y="979714"/>
            <a:ext cx="10345783" cy="570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marL="455930" indent="-455930" defTabSz="-635" eaLnBrk="0" hangingPunct="0">
              <a:tabLst>
                <a:tab pos="455295" algn="l"/>
                <a:tab pos="568325" algn="l"/>
                <a:tab pos="1025525" algn="l"/>
                <a:tab pos="1482725" algn="l"/>
                <a:tab pos="1939925" algn="l"/>
                <a:tab pos="2397125" algn="l"/>
                <a:tab pos="2854325" algn="l"/>
                <a:tab pos="3311525" algn="l"/>
                <a:tab pos="3768725" algn="l"/>
                <a:tab pos="4225925" algn="l"/>
                <a:tab pos="4683125" algn="l"/>
                <a:tab pos="5140325" algn="l"/>
                <a:tab pos="5597525" algn="l"/>
                <a:tab pos="6054725" algn="l"/>
                <a:tab pos="6511925" algn="l"/>
                <a:tab pos="6969125" algn="l"/>
                <a:tab pos="7426325" algn="l"/>
                <a:tab pos="7883525" algn="l"/>
                <a:tab pos="8340725" algn="l"/>
                <a:tab pos="8797925" algn="l"/>
                <a:tab pos="9255125" algn="l"/>
              </a:tabLst>
              <a:defRPr sz="2400">
                <a:solidFill>
                  <a:schemeClr val="bg1"/>
                </a:solidFill>
                <a:latin typeface="Times New Roman" panose="02020603050405020304" pitchFamily="18" charset="0"/>
                <a:ea typeface="WenQuanYi Micro Hei" charset="0"/>
                <a:cs typeface="WenQuanYi Micro Hei" charset="0"/>
              </a:defRPr>
            </a:lvl1pPr>
            <a:lvl2pPr marL="855980" indent="-455930" defTabSz="-635" eaLnBrk="0" hangingPunct="0">
              <a:tabLst>
                <a:tab pos="455295" algn="l"/>
                <a:tab pos="568325" algn="l"/>
                <a:tab pos="1025525" algn="l"/>
                <a:tab pos="1482725" algn="l"/>
                <a:tab pos="1939925" algn="l"/>
                <a:tab pos="2397125" algn="l"/>
                <a:tab pos="2854325" algn="l"/>
                <a:tab pos="3311525" algn="l"/>
                <a:tab pos="3768725" algn="l"/>
                <a:tab pos="4225925" algn="l"/>
                <a:tab pos="4683125" algn="l"/>
                <a:tab pos="5140325" algn="l"/>
                <a:tab pos="5597525" algn="l"/>
                <a:tab pos="6054725" algn="l"/>
                <a:tab pos="6511925" algn="l"/>
                <a:tab pos="6969125" algn="l"/>
                <a:tab pos="7426325" algn="l"/>
                <a:tab pos="7883525" algn="l"/>
                <a:tab pos="8340725" algn="l"/>
                <a:tab pos="8797925" algn="l"/>
                <a:tab pos="9255125"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455295" algn="l"/>
                <a:tab pos="568325" algn="l"/>
                <a:tab pos="1025525" algn="l"/>
                <a:tab pos="1482725" algn="l"/>
                <a:tab pos="1939925" algn="l"/>
                <a:tab pos="2397125" algn="l"/>
                <a:tab pos="2854325" algn="l"/>
                <a:tab pos="3311525" algn="l"/>
                <a:tab pos="3768725" algn="l"/>
                <a:tab pos="4225925" algn="l"/>
                <a:tab pos="4683125" algn="l"/>
                <a:tab pos="5140325" algn="l"/>
                <a:tab pos="5597525" algn="l"/>
                <a:tab pos="6054725" algn="l"/>
                <a:tab pos="6511925" algn="l"/>
                <a:tab pos="6969125" algn="l"/>
                <a:tab pos="7426325" algn="l"/>
                <a:tab pos="7883525" algn="l"/>
                <a:tab pos="8340725" algn="l"/>
                <a:tab pos="8797925" algn="l"/>
                <a:tab pos="9255125"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455295" algn="l"/>
                <a:tab pos="568325" algn="l"/>
                <a:tab pos="1025525" algn="l"/>
                <a:tab pos="1482725" algn="l"/>
                <a:tab pos="1939925" algn="l"/>
                <a:tab pos="2397125" algn="l"/>
                <a:tab pos="2854325" algn="l"/>
                <a:tab pos="3311525" algn="l"/>
                <a:tab pos="3768725" algn="l"/>
                <a:tab pos="4225925" algn="l"/>
                <a:tab pos="4683125" algn="l"/>
                <a:tab pos="5140325" algn="l"/>
                <a:tab pos="5597525" algn="l"/>
                <a:tab pos="6054725" algn="l"/>
                <a:tab pos="6511925" algn="l"/>
                <a:tab pos="6969125" algn="l"/>
                <a:tab pos="7426325" algn="l"/>
                <a:tab pos="7883525" algn="l"/>
                <a:tab pos="8340725" algn="l"/>
                <a:tab pos="8797925" algn="l"/>
                <a:tab pos="9255125"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455295" algn="l"/>
                <a:tab pos="568325" algn="l"/>
                <a:tab pos="1025525" algn="l"/>
                <a:tab pos="1482725" algn="l"/>
                <a:tab pos="1939925" algn="l"/>
                <a:tab pos="2397125" algn="l"/>
                <a:tab pos="2854325" algn="l"/>
                <a:tab pos="3311525" algn="l"/>
                <a:tab pos="3768725" algn="l"/>
                <a:tab pos="4225925" algn="l"/>
                <a:tab pos="4683125" algn="l"/>
                <a:tab pos="5140325" algn="l"/>
                <a:tab pos="5597525" algn="l"/>
                <a:tab pos="6054725" algn="l"/>
                <a:tab pos="6511925" algn="l"/>
                <a:tab pos="6969125" algn="l"/>
                <a:tab pos="7426325" algn="l"/>
                <a:tab pos="7883525" algn="l"/>
                <a:tab pos="8340725" algn="l"/>
                <a:tab pos="8797925" algn="l"/>
                <a:tab pos="9255125"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5295" algn="l"/>
                <a:tab pos="568325" algn="l"/>
                <a:tab pos="1025525" algn="l"/>
                <a:tab pos="1482725" algn="l"/>
                <a:tab pos="1939925" algn="l"/>
                <a:tab pos="2397125" algn="l"/>
                <a:tab pos="2854325" algn="l"/>
                <a:tab pos="3311525" algn="l"/>
                <a:tab pos="3768725" algn="l"/>
                <a:tab pos="4225925" algn="l"/>
                <a:tab pos="4683125" algn="l"/>
                <a:tab pos="5140325" algn="l"/>
                <a:tab pos="5597525" algn="l"/>
                <a:tab pos="6054725" algn="l"/>
                <a:tab pos="6511925" algn="l"/>
                <a:tab pos="6969125" algn="l"/>
                <a:tab pos="7426325" algn="l"/>
                <a:tab pos="7883525" algn="l"/>
                <a:tab pos="8340725" algn="l"/>
                <a:tab pos="8797925" algn="l"/>
                <a:tab pos="9255125"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5295" algn="l"/>
                <a:tab pos="568325" algn="l"/>
                <a:tab pos="1025525" algn="l"/>
                <a:tab pos="1482725" algn="l"/>
                <a:tab pos="1939925" algn="l"/>
                <a:tab pos="2397125" algn="l"/>
                <a:tab pos="2854325" algn="l"/>
                <a:tab pos="3311525" algn="l"/>
                <a:tab pos="3768725" algn="l"/>
                <a:tab pos="4225925" algn="l"/>
                <a:tab pos="4683125" algn="l"/>
                <a:tab pos="5140325" algn="l"/>
                <a:tab pos="5597525" algn="l"/>
                <a:tab pos="6054725" algn="l"/>
                <a:tab pos="6511925" algn="l"/>
                <a:tab pos="6969125" algn="l"/>
                <a:tab pos="7426325" algn="l"/>
                <a:tab pos="7883525" algn="l"/>
                <a:tab pos="8340725" algn="l"/>
                <a:tab pos="8797925" algn="l"/>
                <a:tab pos="9255125"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5295" algn="l"/>
                <a:tab pos="568325" algn="l"/>
                <a:tab pos="1025525" algn="l"/>
                <a:tab pos="1482725" algn="l"/>
                <a:tab pos="1939925" algn="l"/>
                <a:tab pos="2397125" algn="l"/>
                <a:tab pos="2854325" algn="l"/>
                <a:tab pos="3311525" algn="l"/>
                <a:tab pos="3768725" algn="l"/>
                <a:tab pos="4225925" algn="l"/>
                <a:tab pos="4683125" algn="l"/>
                <a:tab pos="5140325" algn="l"/>
                <a:tab pos="5597525" algn="l"/>
                <a:tab pos="6054725" algn="l"/>
                <a:tab pos="6511925" algn="l"/>
                <a:tab pos="6969125" algn="l"/>
                <a:tab pos="7426325" algn="l"/>
                <a:tab pos="7883525" algn="l"/>
                <a:tab pos="8340725" algn="l"/>
                <a:tab pos="8797925" algn="l"/>
                <a:tab pos="9255125"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5295" algn="l"/>
                <a:tab pos="568325" algn="l"/>
                <a:tab pos="1025525" algn="l"/>
                <a:tab pos="1482725" algn="l"/>
                <a:tab pos="1939925" algn="l"/>
                <a:tab pos="2397125" algn="l"/>
                <a:tab pos="2854325" algn="l"/>
                <a:tab pos="3311525" algn="l"/>
                <a:tab pos="3768725" algn="l"/>
                <a:tab pos="4225925" algn="l"/>
                <a:tab pos="4683125" algn="l"/>
                <a:tab pos="5140325" algn="l"/>
                <a:tab pos="5597525" algn="l"/>
                <a:tab pos="6054725" algn="l"/>
                <a:tab pos="6511925" algn="l"/>
                <a:tab pos="6969125" algn="l"/>
                <a:tab pos="7426325" algn="l"/>
                <a:tab pos="7883525" algn="l"/>
                <a:tab pos="8340725" algn="l"/>
                <a:tab pos="8797925" algn="l"/>
                <a:tab pos="9255125"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spcBef>
                <a:spcPts val="720"/>
              </a:spcBef>
              <a:buFont typeface="Arial" panose="020B0604020202020204" pitchFamily="34" charset="0"/>
              <a:buChar char="•"/>
            </a:pPr>
            <a:r>
              <a:rPr lang="en-US" altLang="en-US" dirty="0">
                <a:solidFill>
                  <a:srgbClr val="FF0000"/>
                </a:solidFill>
              </a:rPr>
              <a:t>Rack fees at </a:t>
            </a:r>
            <a:r>
              <a:rPr lang="en-US" altLang="en-US" dirty="0" smtClean="0">
                <a:solidFill>
                  <a:srgbClr val="FF0000"/>
                </a:solidFill>
              </a:rPr>
              <a:t>$400/year</a:t>
            </a:r>
            <a:r>
              <a:rPr lang="en-US" altLang="en-US" dirty="0">
                <a:solidFill>
                  <a:srgbClr val="FF0000"/>
                </a:solidFill>
              </a:rPr>
              <a:t>. Due March 15</a:t>
            </a:r>
          </a:p>
          <a:p>
            <a:pPr lvl="1" eaLnBrk="1" hangingPunct="1">
              <a:spcBef>
                <a:spcPts val="630"/>
              </a:spcBef>
              <a:buFont typeface="Courier New" panose="02070309020205020404" pitchFamily="49" charset="0"/>
              <a:buChar char="o"/>
            </a:pPr>
            <a:r>
              <a:rPr lang="en-US" altLang="en-US" dirty="0">
                <a:solidFill>
                  <a:schemeClr val="tx1"/>
                </a:solidFill>
              </a:rPr>
              <a:t>Outdoor rack space (if available) offered at $150</a:t>
            </a:r>
          </a:p>
          <a:p>
            <a:pPr lvl="1" eaLnBrk="1" hangingPunct="1">
              <a:spcBef>
                <a:spcPts val="630"/>
              </a:spcBef>
              <a:buFont typeface="Courier New" panose="02070309020205020404" pitchFamily="49" charset="0"/>
              <a:buChar char="o"/>
            </a:pPr>
            <a:r>
              <a:rPr lang="en-US" altLang="en-US" dirty="0">
                <a:solidFill>
                  <a:schemeClr val="tx1"/>
                </a:solidFill>
              </a:rPr>
              <a:t>High Storage (if available), offered at $50 for season</a:t>
            </a:r>
          </a:p>
          <a:p>
            <a:pPr eaLnBrk="1" hangingPunct="1">
              <a:spcBef>
                <a:spcPts val="720"/>
              </a:spcBef>
              <a:buFont typeface="Arial" panose="020B0604020202020204" pitchFamily="34" charset="0"/>
              <a:buChar char="•"/>
            </a:pPr>
            <a:r>
              <a:rPr lang="en-US" altLang="en-US" dirty="0">
                <a:solidFill>
                  <a:schemeClr val="tx1"/>
                </a:solidFill>
              </a:rPr>
              <a:t>Logbook sculling $250 - unlimited use of club sculling boats (and as 2-) </a:t>
            </a:r>
          </a:p>
          <a:p>
            <a:pPr eaLnBrk="1" hangingPunct="1">
              <a:spcBef>
                <a:spcPts val="720"/>
              </a:spcBef>
              <a:buFont typeface="Arial" panose="020B0604020202020204" pitchFamily="34" charset="0"/>
              <a:buChar char="•"/>
            </a:pPr>
            <a:r>
              <a:rPr lang="en-US" altLang="en-US" dirty="0">
                <a:solidFill>
                  <a:srgbClr val="000000"/>
                </a:solidFill>
              </a:rPr>
              <a:t>Family membership of </a:t>
            </a:r>
            <a:r>
              <a:rPr lang="en-US" altLang="en-US" dirty="0">
                <a:solidFill>
                  <a:schemeClr val="tx1"/>
                </a:solidFill>
              </a:rPr>
              <a:t>$150, each member</a:t>
            </a:r>
          </a:p>
          <a:p>
            <a:pPr lvl="1" eaLnBrk="1" hangingPunct="1">
              <a:spcBef>
                <a:spcPts val="630"/>
              </a:spcBef>
              <a:buFont typeface="Courier New" panose="02070309020205020404" pitchFamily="49" charset="0"/>
              <a:buChar char="o"/>
            </a:pPr>
            <a:r>
              <a:rPr lang="en-US" altLang="en-US" dirty="0">
                <a:solidFill>
                  <a:srgbClr val="000000"/>
                </a:solidFill>
              </a:rPr>
              <a:t>Same privilege as full paying member</a:t>
            </a:r>
          </a:p>
          <a:p>
            <a:pPr lvl="1" eaLnBrk="1" hangingPunct="1">
              <a:spcBef>
                <a:spcPts val="630"/>
              </a:spcBef>
              <a:buFont typeface="Courier New" panose="02070309020205020404" pitchFamily="49" charset="0"/>
              <a:buChar char="o"/>
            </a:pPr>
            <a:r>
              <a:rPr lang="en-US" altLang="en-US" dirty="0">
                <a:solidFill>
                  <a:srgbClr val="000000"/>
                </a:solidFill>
              </a:rPr>
              <a:t>Married /domestic couples, children &lt;24 , living at same address</a:t>
            </a:r>
          </a:p>
          <a:p>
            <a:pPr eaLnBrk="1" hangingPunct="1">
              <a:spcBef>
                <a:spcPts val="720"/>
              </a:spcBef>
              <a:buFont typeface="Arial" panose="020B0604020202020204" pitchFamily="34" charset="0"/>
              <a:buChar char="•"/>
            </a:pPr>
            <a:r>
              <a:rPr lang="en-US" altLang="en-US" dirty="0">
                <a:solidFill>
                  <a:srgbClr val="000000"/>
                </a:solidFill>
              </a:rPr>
              <a:t>Restricted Logbook </a:t>
            </a:r>
            <a:r>
              <a:rPr lang="en-US" altLang="en-US" dirty="0">
                <a:solidFill>
                  <a:schemeClr val="tx1"/>
                </a:solidFill>
              </a:rPr>
              <a:t>sculling:  $150</a:t>
            </a:r>
          </a:p>
          <a:p>
            <a:pPr lvl="1" eaLnBrk="1" hangingPunct="1">
              <a:spcBef>
                <a:spcPts val="630"/>
              </a:spcBef>
              <a:buFont typeface="Courier New" panose="02070309020205020404" pitchFamily="49" charset="0"/>
              <a:buChar char="o"/>
            </a:pPr>
            <a:r>
              <a:rPr lang="en-US" altLang="en-US" dirty="0">
                <a:solidFill>
                  <a:srgbClr val="000000"/>
                </a:solidFill>
              </a:rPr>
              <a:t>Row after 9am; no reservations; no offsite racing</a:t>
            </a:r>
          </a:p>
          <a:p>
            <a:pPr eaLnBrk="1" hangingPunct="1">
              <a:spcBef>
                <a:spcPts val="720"/>
              </a:spcBef>
              <a:buFont typeface="Arial" panose="020B0604020202020204" pitchFamily="34" charset="0"/>
              <a:buChar char="•"/>
            </a:pPr>
            <a:r>
              <a:rPr lang="en-US" altLang="en-US" dirty="0">
                <a:solidFill>
                  <a:srgbClr val="000000"/>
                </a:solidFill>
              </a:rPr>
              <a:t>Racing Associate:  </a:t>
            </a:r>
            <a:r>
              <a:rPr lang="en-US" altLang="en-US" dirty="0">
                <a:solidFill>
                  <a:schemeClr val="tx1"/>
                </a:solidFill>
              </a:rPr>
              <a:t>$150</a:t>
            </a:r>
          </a:p>
          <a:p>
            <a:pPr lvl="1" eaLnBrk="1" hangingPunct="1">
              <a:spcBef>
                <a:spcPts val="630"/>
              </a:spcBef>
              <a:buFont typeface="Courier New" panose="02070309020205020404" pitchFamily="49" charset="0"/>
              <a:buChar char="o"/>
            </a:pPr>
            <a:r>
              <a:rPr lang="en-US" altLang="en-US" dirty="0">
                <a:solidFill>
                  <a:srgbClr val="000000"/>
                </a:solidFill>
              </a:rPr>
              <a:t>Member of a Regatta Central registered club; rows with a member always</a:t>
            </a:r>
          </a:p>
          <a:p>
            <a:pPr lvl="1" eaLnBrk="1" hangingPunct="1">
              <a:spcBef>
                <a:spcPts val="630"/>
              </a:spcBef>
              <a:buFont typeface="Courier New" panose="02070309020205020404" pitchFamily="49" charset="0"/>
              <a:buChar char="o"/>
            </a:pPr>
            <a:r>
              <a:rPr lang="en-US" altLang="en-US" dirty="0">
                <a:solidFill>
                  <a:srgbClr val="000000"/>
                </a:solidFill>
              </a:rPr>
              <a:t>Priority to paid Logbook sculling/ Sweep  program in case of conflict</a:t>
            </a:r>
          </a:p>
          <a:p>
            <a:pPr marL="400050" lvl="1" indent="0" eaLnBrk="1" hangingPunct="1">
              <a:spcBef>
                <a:spcPts val="630"/>
              </a:spcBef>
            </a:pPr>
            <a:endParaRPr lang="en-US" altLang="en-US" sz="2160" dirty="0">
              <a:solidFill>
                <a:srgbClr val="000000"/>
              </a:solidFill>
            </a:endParaRPr>
          </a:p>
          <a:p>
            <a:pPr eaLnBrk="1" hangingPunct="1">
              <a:spcBef>
                <a:spcPts val="720"/>
              </a:spcBef>
            </a:pPr>
            <a:endParaRPr lang="en-US" altLang="en-US" sz="2160" dirty="0">
              <a:solidFill>
                <a:srgbClr val="000000"/>
              </a:solidFill>
            </a:endParaRPr>
          </a:p>
        </p:txBody>
      </p:sp>
      <p:sp>
        <p:nvSpPr>
          <p:cNvPr id="19460" name="Text Box 3"/>
          <p:cNvSpPr txBox="1">
            <a:spLocks noChangeArrowheads="1"/>
          </p:cNvSpPr>
          <p:nvPr/>
        </p:nvSpPr>
        <p:spPr bwMode="auto">
          <a:xfrm>
            <a:off x="8076550" y="6246622"/>
            <a:ext cx="1905556" cy="45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0983" tIns="42111" rIns="80983" bIns="42111"/>
          <a:lstStyle>
            <a:lvl1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1pPr>
            <a:lvl2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2pPr>
            <a:lvl3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3pPr>
            <a:lvl4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4pPr>
            <a:lvl5pPr defTabSz="-63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WenQuanYi Micro Hei" charset="0"/>
                <a:cs typeface="WenQuanYi Micro Hei" charset="0"/>
              </a:defRPr>
            </a:lvl9pPr>
          </a:lstStyle>
          <a:p>
            <a:pPr eaLnBrk="1" hangingPunct="1">
              <a:buClrTx/>
              <a:buFontTx/>
              <a:buNone/>
            </a:pPr>
            <a:endParaRPr lang="en-US" altLang="en-US" sz="2160">
              <a:solidFill>
                <a:srgbClr val="000000"/>
              </a:solidFill>
              <a:ea typeface="DejaVu Sans" charset="0"/>
              <a:cs typeface="DejaVu Sans" charset="0"/>
            </a:endParaRPr>
          </a:p>
        </p:txBody>
      </p:sp>
      <p:sp>
        <p:nvSpPr>
          <p:cNvPr id="2" name="Footer Placeholder 1"/>
          <p:cNvSpPr>
            <a:spLocks noGrp="1"/>
          </p:cNvSpPr>
          <p:nvPr>
            <p:ph type="ftr" sz="quarter" idx="11"/>
          </p:nvPr>
        </p:nvSpPr>
        <p:spPr>
          <a:xfrm>
            <a:off x="520580" y="6064059"/>
            <a:ext cx="1441141" cy="365125"/>
          </a:xfrm>
        </p:spPr>
        <p:txBody>
          <a:bodyPr/>
          <a:lstStyle/>
          <a:p>
            <a:r>
              <a:rPr lang="en-US" smtClean="0"/>
              <a:t>April 3, 2018</a:t>
            </a:r>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Fees to be discussed</a:t>
            </a:r>
            <a:endParaRPr lang="en-US" dirty="0"/>
          </a:p>
        </p:txBody>
      </p:sp>
      <p:sp>
        <p:nvSpPr>
          <p:cNvPr id="3" name="Content Placeholder 2"/>
          <p:cNvSpPr>
            <a:spLocks noGrp="1"/>
          </p:cNvSpPr>
          <p:nvPr>
            <p:ph idx="1"/>
          </p:nvPr>
        </p:nvSpPr>
        <p:spPr>
          <a:xfrm>
            <a:off x="677333" y="1543575"/>
            <a:ext cx="8743503" cy="4497788"/>
          </a:xfrm>
        </p:spPr>
        <p:txBody>
          <a:bodyPr>
            <a:normAutofit fontScale="92500"/>
          </a:bodyPr>
          <a:lstStyle/>
          <a:p>
            <a:r>
              <a:rPr lang="en-US" sz="2000" dirty="0" smtClean="0"/>
              <a:t>The Membership/programs committee is being asked to look at offering</a:t>
            </a:r>
          </a:p>
          <a:p>
            <a:pPr lvl="1">
              <a:buFont typeface="Courier New" panose="02070309020205020404" pitchFamily="49" charset="0"/>
              <a:buChar char="o"/>
            </a:pPr>
            <a:r>
              <a:rPr lang="en-US" sz="2000" dirty="0" smtClean="0"/>
              <a:t>Reduced logbook sculling fee for rack holders</a:t>
            </a:r>
          </a:p>
          <a:p>
            <a:pPr lvl="2">
              <a:buFont typeface="Courier New" panose="02070309020205020404" pitchFamily="49" charset="0"/>
              <a:buChar char="o"/>
            </a:pPr>
            <a:r>
              <a:rPr lang="en-US" sz="2000" dirty="0" smtClean="0"/>
              <a:t>The rationale is that rack holders are interested in very limited access to club equipment early and late in the season and to train in team boats</a:t>
            </a:r>
          </a:p>
          <a:p>
            <a:pPr lvl="2">
              <a:buFont typeface="Courier New" panose="02070309020205020404" pitchFamily="49" charset="0"/>
              <a:buChar char="o"/>
            </a:pPr>
            <a:endParaRPr lang="en-US" sz="2000" dirty="0"/>
          </a:p>
          <a:p>
            <a:pPr lvl="1">
              <a:buFont typeface="Courier New" panose="02070309020205020404" pitchFamily="49" charset="0"/>
              <a:buChar char="o"/>
            </a:pPr>
            <a:r>
              <a:rPr lang="en-US" sz="2000" dirty="0" smtClean="0"/>
              <a:t>Reduced logbook sculling fee for full paying Masters Sweep</a:t>
            </a:r>
          </a:p>
          <a:p>
            <a:pPr lvl="2">
              <a:buFont typeface="Courier New" panose="02070309020205020404" pitchFamily="49" charset="0"/>
              <a:buChar char="o"/>
            </a:pPr>
            <a:r>
              <a:rPr lang="en-US" sz="2000" dirty="0" smtClean="0"/>
              <a:t>The rationale is that Masters Sweep only goes out 2X/week and there is interest in sculling  at other times.</a:t>
            </a:r>
            <a:endParaRPr lang="en-US" sz="2000" dirty="0"/>
          </a:p>
          <a:p>
            <a:pPr>
              <a:buFont typeface="Wingdings" panose="05000000000000000000" pitchFamily="2" charset="2"/>
              <a:buChar char="Ø"/>
            </a:pPr>
            <a:r>
              <a:rPr lang="en-US" sz="2400" dirty="0" smtClean="0"/>
              <a:t>We need to balance the interest of our current members to have access to club sculling equipment at peak times vs. having this equipment available to new members to grow the club. </a:t>
            </a:r>
          </a:p>
        </p:txBody>
      </p:sp>
      <p:sp>
        <p:nvSpPr>
          <p:cNvPr id="4" name="Footer Placeholder 3"/>
          <p:cNvSpPr>
            <a:spLocks noGrp="1"/>
          </p:cNvSpPr>
          <p:nvPr>
            <p:ph type="ftr" sz="quarter" idx="11"/>
          </p:nvPr>
        </p:nvSpPr>
        <p:spPr/>
        <p:txBody>
          <a:bodyPr/>
          <a:lstStyle/>
          <a:p>
            <a:r>
              <a:rPr lang="en-US" smtClean="0"/>
              <a:t>April 3, 2018</a:t>
            </a:r>
            <a:endParaRPr lang="en-US"/>
          </a:p>
        </p:txBody>
      </p:sp>
    </p:spTree>
    <p:extLst>
      <p:ext uri="{BB962C8B-B14F-4D97-AF65-F5344CB8AC3E}">
        <p14:creationId xmlns:p14="http://schemas.microsoft.com/office/powerpoint/2010/main" val="217581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7096"/>
            <a:ext cx="8596668" cy="941574"/>
          </a:xfrm>
        </p:spPr>
        <p:txBody>
          <a:bodyPr/>
          <a:lstStyle/>
          <a:p>
            <a:r>
              <a:rPr lang="en-US" dirty="0"/>
              <a:t>Summer Student - Rules</a:t>
            </a:r>
          </a:p>
        </p:txBody>
      </p:sp>
      <p:sp>
        <p:nvSpPr>
          <p:cNvPr id="3" name="Content Placeholder 2"/>
          <p:cNvSpPr>
            <a:spLocks noGrp="1"/>
          </p:cNvSpPr>
          <p:nvPr>
            <p:ph idx="1"/>
          </p:nvPr>
        </p:nvSpPr>
        <p:spPr>
          <a:xfrm>
            <a:off x="893902" y="1090570"/>
            <a:ext cx="9055441" cy="5574926"/>
          </a:xfrm>
        </p:spPr>
        <p:txBody>
          <a:bodyPr>
            <a:normAutofit fontScale="92500" lnSpcReduction="10000"/>
          </a:bodyPr>
          <a:lstStyle/>
          <a:p>
            <a:r>
              <a:rPr lang="en-US" sz="2000" dirty="0"/>
              <a:t>Full Time Student enrolled at an accredited School or University</a:t>
            </a:r>
          </a:p>
          <a:p>
            <a:r>
              <a:rPr lang="en-US" sz="2000" dirty="0"/>
              <a:t>Age 18 – 24 years</a:t>
            </a:r>
          </a:p>
          <a:p>
            <a:r>
              <a:rPr lang="en-US" sz="2000" dirty="0"/>
              <a:t>Rowing Allowed from 1 June through 31 August</a:t>
            </a:r>
          </a:p>
          <a:p>
            <a:r>
              <a:rPr lang="en-US" sz="2000" dirty="0"/>
              <a:t>After 8am weekday;  9am weekend</a:t>
            </a:r>
          </a:p>
          <a:p>
            <a:r>
              <a:rPr lang="en-US" sz="2000" dirty="0"/>
              <a:t>No reservations for boats</a:t>
            </a:r>
          </a:p>
          <a:p>
            <a:r>
              <a:rPr lang="en-US" sz="2000" dirty="0"/>
              <a:t>No off-site boat use/racing, unless approved by boat captain</a:t>
            </a:r>
          </a:p>
          <a:p>
            <a:r>
              <a:rPr lang="en-US" sz="2000" dirty="0"/>
              <a:t>$75 Membership Fee PLUS</a:t>
            </a:r>
          </a:p>
          <a:p>
            <a:r>
              <a:rPr lang="en-US" sz="2000" dirty="0"/>
              <a:t>$</a:t>
            </a:r>
            <a:r>
              <a:rPr lang="en-US" sz="2000" dirty="0" smtClean="0"/>
              <a:t>125 </a:t>
            </a:r>
            <a:r>
              <a:rPr lang="en-US" sz="2000" dirty="0"/>
              <a:t>restricted logbook sculling or </a:t>
            </a:r>
            <a:r>
              <a:rPr lang="en-US" sz="2000" dirty="0" smtClean="0"/>
              <a:t>Open Sweep</a:t>
            </a:r>
            <a:endParaRPr lang="en-US" dirty="0"/>
          </a:p>
          <a:p>
            <a:pPr lvl="1">
              <a:buFont typeface="Courier New" panose="02070309020205020404" pitchFamily="49" charset="0"/>
              <a:buChar char="o"/>
            </a:pPr>
            <a:r>
              <a:rPr lang="en-US" sz="2000" dirty="0"/>
              <a:t>Keep consistency between sculling and sweep</a:t>
            </a:r>
          </a:p>
          <a:p>
            <a:pPr lvl="1">
              <a:buFont typeface="Courier New" panose="02070309020205020404" pitchFamily="49" charset="0"/>
              <a:buChar char="o"/>
            </a:pPr>
            <a:r>
              <a:rPr lang="en-US" sz="2000" dirty="0"/>
              <a:t>OK from </a:t>
            </a:r>
            <a:r>
              <a:rPr lang="en-US" sz="2000" dirty="0" err="1"/>
              <a:t>Boatcaptain</a:t>
            </a:r>
            <a:r>
              <a:rPr lang="en-US" sz="2000" dirty="0"/>
              <a:t> for use of “A” boats</a:t>
            </a:r>
          </a:p>
          <a:p>
            <a:pPr lvl="1">
              <a:buFont typeface="Courier New" panose="02070309020205020404" pitchFamily="49" charset="0"/>
              <a:buChar char="o"/>
            </a:pPr>
            <a:r>
              <a:rPr lang="en-US" sz="2000" dirty="0"/>
              <a:t>If sweep, must go out with </a:t>
            </a:r>
            <a:r>
              <a:rPr lang="en-US" sz="2000" dirty="0" err="1"/>
              <a:t>OSweep</a:t>
            </a:r>
            <a:r>
              <a:rPr lang="en-US" sz="2000" dirty="0"/>
              <a:t> or as a fill-in for </a:t>
            </a:r>
            <a:r>
              <a:rPr lang="en-US" sz="2000" dirty="0" err="1"/>
              <a:t>MSweep</a:t>
            </a:r>
            <a:endParaRPr lang="en-US" sz="2000" dirty="0"/>
          </a:p>
          <a:p>
            <a:pPr lvl="1">
              <a:buFont typeface="Courier New" panose="02070309020205020404" pitchFamily="49" charset="0"/>
              <a:buChar char="o"/>
            </a:pPr>
            <a:r>
              <a:rPr lang="en-US" sz="2000" dirty="0"/>
              <a:t>Since is restricted, pay same price as logbook restricted rowing</a:t>
            </a:r>
          </a:p>
          <a:p>
            <a:pPr lvl="1">
              <a:buFont typeface="Courier New" panose="02070309020205020404" pitchFamily="49" charset="0"/>
              <a:buChar char="o"/>
            </a:pPr>
            <a:r>
              <a:rPr lang="en-US" sz="2000" dirty="0"/>
              <a:t>Scullers must pass the boat captain’s </a:t>
            </a:r>
            <a:r>
              <a:rPr lang="en-US" sz="2000" dirty="0" smtClean="0"/>
              <a:t>test</a:t>
            </a:r>
          </a:p>
          <a:p>
            <a:pPr>
              <a:buFont typeface="Courier New" panose="02070309020205020404" pitchFamily="49" charset="0"/>
              <a:buChar char="o"/>
            </a:pPr>
            <a:r>
              <a:rPr lang="en-US" sz="2200" dirty="0" err="1" smtClean="0"/>
              <a:t>OpenSweep</a:t>
            </a:r>
            <a:r>
              <a:rPr lang="en-US" sz="2200" dirty="0" smtClean="0"/>
              <a:t> adds Restricted Sculling for $125</a:t>
            </a:r>
            <a:endParaRPr lang="en-US" sz="2200" dirty="0"/>
          </a:p>
        </p:txBody>
      </p:sp>
      <p:sp>
        <p:nvSpPr>
          <p:cNvPr id="4" name="Footer Placeholder 3"/>
          <p:cNvSpPr>
            <a:spLocks noGrp="1"/>
          </p:cNvSpPr>
          <p:nvPr>
            <p:ph type="ftr" sz="quarter" idx="11"/>
          </p:nvPr>
        </p:nvSpPr>
        <p:spPr>
          <a:xfrm>
            <a:off x="569050" y="6212868"/>
            <a:ext cx="1608666" cy="365125"/>
          </a:xfrm>
        </p:spPr>
        <p:txBody>
          <a:bodyPr/>
          <a:lstStyle/>
          <a:p>
            <a:r>
              <a:rPr lang="en-US" smtClean="0"/>
              <a:t>April 3, 2018</a:t>
            </a:r>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576</TotalTime>
  <Words>2778</Words>
  <Application>Microsoft Office PowerPoint</Application>
  <PresentationFormat>Custom</PresentationFormat>
  <Paragraphs>855</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Facet</vt:lpstr>
      <vt:lpstr>MRRA Budget 2018 </vt:lpstr>
      <vt:lpstr>PowerPoint Presentation</vt:lpstr>
      <vt:lpstr>PowerPoint Presentation</vt:lpstr>
      <vt:lpstr>PowerPoint Presentation</vt:lpstr>
      <vt:lpstr>UML Boathouse User Fee 2018 </vt:lpstr>
      <vt:lpstr>How Boathouse User Fee is Applied</vt:lpstr>
      <vt:lpstr>PowerPoint Presentation</vt:lpstr>
      <vt:lpstr>Program Fees to be discussed</vt:lpstr>
      <vt:lpstr>Summer Student - Rules</vt:lpstr>
      <vt:lpstr>Coaches</vt:lpstr>
      <vt:lpstr>PowerPoint Presentation</vt:lpstr>
      <vt:lpstr>PowerPoint Presentation</vt:lpstr>
      <vt:lpstr>PowerPoint Presentation</vt:lpstr>
      <vt:lpstr>Come Back to Sculling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Committee – Budget 2018   </vt:lpstr>
      <vt:lpstr>Safety tentative Agenda items 2018</vt:lpstr>
      <vt:lpstr>PowerPoint Presentation</vt:lpstr>
      <vt:lpstr>PowerPoint Presentation</vt:lpstr>
      <vt:lpstr>Detail on membership –Target 99 members</vt:lpstr>
      <vt:lpstr>PowerPoint Presentation</vt:lpstr>
      <vt:lpstr>PowerPoint Presentation</vt:lpstr>
      <vt:lpstr>Budget with Amendment – per Kscammell motion</vt:lpstr>
      <vt:lpstr>Programs with KScammell Amendment</vt:lpstr>
      <vt:lpstr>PowerPoint Presentation</vt:lpstr>
      <vt:lpstr>Initiatives 2018</vt:lpstr>
      <vt:lpstr>New MRRA Boathouse site </vt:lpstr>
      <vt:lpstr>Motion to Accept the Budget    </vt:lpstr>
      <vt:lpstr>Other Business</vt:lpstr>
      <vt:lpstr>  Motion to Adjourn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Scammell</dc:creator>
  <cp:lastModifiedBy>kscammell</cp:lastModifiedBy>
  <cp:revision>284</cp:revision>
  <cp:lastPrinted>2016-03-07T22:37:00Z</cp:lastPrinted>
  <dcterms:created xsi:type="dcterms:W3CDTF">2015-02-24T15:16:00Z</dcterms:created>
  <dcterms:modified xsi:type="dcterms:W3CDTF">2018-04-03T18:59:57Z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